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31"/>
  </p:notesMasterIdLst>
  <p:handoutMasterIdLst>
    <p:handoutMasterId r:id="rId32"/>
  </p:handoutMasterIdLst>
  <p:sldIdLst>
    <p:sldId id="256" r:id="rId5"/>
    <p:sldId id="331" r:id="rId6"/>
    <p:sldId id="371" r:id="rId7"/>
    <p:sldId id="373" r:id="rId8"/>
    <p:sldId id="374" r:id="rId9"/>
    <p:sldId id="376" r:id="rId10"/>
    <p:sldId id="382" r:id="rId11"/>
    <p:sldId id="378" r:id="rId12"/>
    <p:sldId id="397" r:id="rId13"/>
    <p:sldId id="379" r:id="rId14"/>
    <p:sldId id="381" r:id="rId15"/>
    <p:sldId id="396" r:id="rId16"/>
    <p:sldId id="389" r:id="rId17"/>
    <p:sldId id="398" r:id="rId18"/>
    <p:sldId id="390" r:id="rId19"/>
    <p:sldId id="391" r:id="rId20"/>
    <p:sldId id="392" r:id="rId21"/>
    <p:sldId id="399" r:id="rId22"/>
    <p:sldId id="393" r:id="rId23"/>
    <p:sldId id="401" r:id="rId24"/>
    <p:sldId id="394" r:id="rId25"/>
    <p:sldId id="387" r:id="rId26"/>
    <p:sldId id="383" r:id="rId27"/>
    <p:sldId id="395" r:id="rId28"/>
    <p:sldId id="400" r:id="rId29"/>
    <p:sldId id="33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2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3AC63-51B3-413F-8A00-BEFFE62A517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1FE09E-3599-42DE-9330-8C5F4BEB2ADD}">
      <dgm:prSet/>
      <dgm:spPr/>
      <dgm:t>
        <a:bodyPr/>
        <a:lstStyle/>
        <a:p>
          <a:r>
            <a:rPr lang="en-US" dirty="0"/>
            <a:t>Improve Communication</a:t>
          </a:r>
        </a:p>
      </dgm:t>
    </dgm:pt>
    <dgm:pt modelId="{4466545F-6DDB-4EF0-9D9C-0DFDB6E8FCCF}" type="parTrans" cxnId="{651AD750-5033-45C1-A636-2D922DD98D29}">
      <dgm:prSet/>
      <dgm:spPr/>
      <dgm:t>
        <a:bodyPr/>
        <a:lstStyle/>
        <a:p>
          <a:endParaRPr lang="en-US"/>
        </a:p>
      </dgm:t>
    </dgm:pt>
    <dgm:pt modelId="{C5EE1BDE-2212-4977-8B7D-8CFA9B7EEF79}" type="sibTrans" cxnId="{651AD750-5033-45C1-A636-2D922DD98D29}">
      <dgm:prSet/>
      <dgm:spPr/>
      <dgm:t>
        <a:bodyPr/>
        <a:lstStyle/>
        <a:p>
          <a:endParaRPr lang="en-US"/>
        </a:p>
      </dgm:t>
    </dgm:pt>
    <dgm:pt modelId="{FD70F62E-32C6-47BB-89E0-10269E8972D8}">
      <dgm:prSet/>
      <dgm:spPr/>
      <dgm:t>
        <a:bodyPr/>
        <a:lstStyle/>
        <a:p>
          <a:r>
            <a:rPr lang="en-US" dirty="0"/>
            <a:t>Raise the Profile of the Department of Lay Ministries</a:t>
          </a:r>
        </a:p>
      </dgm:t>
    </dgm:pt>
    <dgm:pt modelId="{61507971-C70B-4523-A1B5-54A69A28612C}" type="parTrans" cxnId="{AB90AB87-71B6-4D5A-A36F-F5A146362CBF}">
      <dgm:prSet/>
      <dgm:spPr/>
      <dgm:t>
        <a:bodyPr/>
        <a:lstStyle/>
        <a:p>
          <a:endParaRPr lang="en-US"/>
        </a:p>
      </dgm:t>
    </dgm:pt>
    <dgm:pt modelId="{8F3FAE98-C633-4AAA-B355-50EF6AF7EB9F}" type="sibTrans" cxnId="{AB90AB87-71B6-4D5A-A36F-F5A146362CBF}">
      <dgm:prSet/>
      <dgm:spPr/>
      <dgm:t>
        <a:bodyPr/>
        <a:lstStyle/>
        <a:p>
          <a:endParaRPr lang="en-US"/>
        </a:p>
      </dgm:t>
    </dgm:pt>
    <dgm:pt modelId="{5619F438-7BF4-4A44-AACD-245AC5168484}">
      <dgm:prSet/>
      <dgm:spPr/>
      <dgm:t>
        <a:bodyPr/>
        <a:lstStyle/>
        <a:p>
          <a:r>
            <a:rPr lang="en-US" dirty="0"/>
            <a:t>Training &amp; Development</a:t>
          </a:r>
        </a:p>
      </dgm:t>
    </dgm:pt>
    <dgm:pt modelId="{1399A4BF-0896-44E2-B487-25DD9C714DFF}" type="parTrans" cxnId="{82633538-E10E-4872-A8E0-5E94C8ECCC6A}">
      <dgm:prSet/>
      <dgm:spPr/>
      <dgm:t>
        <a:bodyPr/>
        <a:lstStyle/>
        <a:p>
          <a:endParaRPr lang="en-US"/>
        </a:p>
      </dgm:t>
    </dgm:pt>
    <dgm:pt modelId="{FCC997CD-DA4E-4C1D-AFD1-9B0C426FA543}" type="sibTrans" cxnId="{82633538-E10E-4872-A8E0-5E94C8ECCC6A}">
      <dgm:prSet/>
      <dgm:spPr/>
      <dgm:t>
        <a:bodyPr/>
        <a:lstStyle/>
        <a:p>
          <a:endParaRPr lang="en-US"/>
        </a:p>
      </dgm:t>
    </dgm:pt>
    <dgm:pt modelId="{F8697BBE-80C8-490B-BBFC-C74C1EF13842}">
      <dgm:prSet/>
      <dgm:spPr/>
      <dgm:t>
        <a:bodyPr/>
        <a:lstStyle/>
        <a:p>
          <a:r>
            <a:rPr lang="en-US" dirty="0"/>
            <a:t>Youth, Young Adult and Family Focused</a:t>
          </a:r>
        </a:p>
      </dgm:t>
    </dgm:pt>
    <dgm:pt modelId="{8A5581F6-AF3E-4BF5-8508-320A6B277156}" type="parTrans" cxnId="{D6A9C893-6762-4C53-9B3B-3FD72D7DAB46}">
      <dgm:prSet/>
      <dgm:spPr/>
      <dgm:t>
        <a:bodyPr/>
        <a:lstStyle/>
        <a:p>
          <a:endParaRPr lang="en-US"/>
        </a:p>
      </dgm:t>
    </dgm:pt>
    <dgm:pt modelId="{17DCC516-00CF-467E-9903-98A4A224D7BD}" type="sibTrans" cxnId="{D6A9C893-6762-4C53-9B3B-3FD72D7DAB46}">
      <dgm:prSet/>
      <dgm:spPr/>
      <dgm:t>
        <a:bodyPr/>
        <a:lstStyle/>
        <a:p>
          <a:endParaRPr lang="en-US"/>
        </a:p>
      </dgm:t>
    </dgm:pt>
    <dgm:pt modelId="{FD5E4C8F-63A4-437B-917D-BF1AEE999062}">
      <dgm:prSet/>
      <dgm:spPr/>
      <dgm:t>
        <a:bodyPr/>
        <a:lstStyle/>
        <a:p>
          <a:r>
            <a:rPr lang="en-US" dirty="0"/>
            <a:t>Men Emphasis</a:t>
          </a:r>
        </a:p>
      </dgm:t>
    </dgm:pt>
    <dgm:pt modelId="{D3059D38-D83F-49C4-9FB1-38FDA825231C}" type="parTrans" cxnId="{27A61B0B-9996-41DE-AC81-571AD3A8C5FF}">
      <dgm:prSet/>
      <dgm:spPr/>
      <dgm:t>
        <a:bodyPr/>
        <a:lstStyle/>
        <a:p>
          <a:endParaRPr lang="en-US"/>
        </a:p>
      </dgm:t>
    </dgm:pt>
    <dgm:pt modelId="{82C85772-F53F-47DC-BA64-BFF5E87EF8DD}" type="sibTrans" cxnId="{27A61B0B-9996-41DE-AC81-571AD3A8C5FF}">
      <dgm:prSet/>
      <dgm:spPr/>
      <dgm:t>
        <a:bodyPr/>
        <a:lstStyle/>
        <a:p>
          <a:endParaRPr lang="en-US"/>
        </a:p>
      </dgm:t>
    </dgm:pt>
    <dgm:pt modelId="{B17E66F8-6BED-4123-B811-4A4B6B611F89}">
      <dgm:prSet/>
      <dgm:spPr/>
      <dgm:t>
        <a:bodyPr/>
        <a:lstStyle/>
        <a:p>
          <a:r>
            <a:rPr lang="en-US" dirty="0"/>
            <a:t>Support of the Local Church</a:t>
          </a:r>
        </a:p>
      </dgm:t>
    </dgm:pt>
    <dgm:pt modelId="{B94A75D6-BF0C-42AC-B2C9-26E06E4C951E}" type="parTrans" cxnId="{9BF8A731-FD10-4DA9-BC3A-28395D6B82CE}">
      <dgm:prSet/>
      <dgm:spPr/>
      <dgm:t>
        <a:bodyPr/>
        <a:lstStyle/>
        <a:p>
          <a:endParaRPr lang="en-US"/>
        </a:p>
      </dgm:t>
    </dgm:pt>
    <dgm:pt modelId="{C7B5A3BE-9875-43EC-93CA-064D074FD19C}" type="sibTrans" cxnId="{9BF8A731-FD10-4DA9-BC3A-28395D6B82CE}">
      <dgm:prSet/>
      <dgm:spPr/>
      <dgm:t>
        <a:bodyPr/>
        <a:lstStyle/>
        <a:p>
          <a:endParaRPr lang="en-US"/>
        </a:p>
      </dgm:t>
    </dgm:pt>
    <dgm:pt modelId="{56360A96-ABE1-48ED-A05C-B815EC2ED904}">
      <dgm:prSet/>
      <dgm:spPr/>
      <dgm:t>
        <a:bodyPr/>
        <a:lstStyle/>
        <a:p>
          <a:r>
            <a:rPr lang="en-US" dirty="0"/>
            <a:t>Steward, Stewardess, Trustee and Usher Ministries</a:t>
          </a:r>
        </a:p>
      </dgm:t>
    </dgm:pt>
    <dgm:pt modelId="{4260AC7E-D9CE-44CF-A017-0B8D295BC5D9}" type="parTrans" cxnId="{1C837070-5383-4774-8553-C0F8310BA4A5}">
      <dgm:prSet/>
      <dgm:spPr/>
      <dgm:t>
        <a:bodyPr/>
        <a:lstStyle/>
        <a:p>
          <a:endParaRPr lang="en-US"/>
        </a:p>
      </dgm:t>
    </dgm:pt>
    <dgm:pt modelId="{284B5C7E-9929-44C6-AB41-507D65FED2C5}" type="sibTrans" cxnId="{1C837070-5383-4774-8553-C0F8310BA4A5}">
      <dgm:prSet/>
      <dgm:spPr/>
      <dgm:t>
        <a:bodyPr/>
        <a:lstStyle/>
        <a:p>
          <a:endParaRPr lang="en-US"/>
        </a:p>
      </dgm:t>
    </dgm:pt>
    <dgm:pt modelId="{35421139-8B7F-48DC-B394-3E997B1A47B0}">
      <dgm:prSet/>
      <dgm:spPr/>
      <dgm:t>
        <a:bodyPr/>
        <a:lstStyle/>
        <a:p>
          <a:r>
            <a:rPr lang="en-US" dirty="0"/>
            <a:t>Community Outreach and Partnerships</a:t>
          </a:r>
        </a:p>
      </dgm:t>
    </dgm:pt>
    <dgm:pt modelId="{AA6A183A-AD87-4C3C-A1A9-4E739F7C0C89}" type="parTrans" cxnId="{E761D354-DB14-4D48-B6F8-298C5D2AC220}">
      <dgm:prSet/>
      <dgm:spPr/>
      <dgm:t>
        <a:bodyPr/>
        <a:lstStyle/>
        <a:p>
          <a:endParaRPr lang="en-US"/>
        </a:p>
      </dgm:t>
    </dgm:pt>
    <dgm:pt modelId="{315F672E-7607-4232-8800-04C0023343B5}" type="sibTrans" cxnId="{E761D354-DB14-4D48-B6F8-298C5D2AC220}">
      <dgm:prSet/>
      <dgm:spPr/>
      <dgm:t>
        <a:bodyPr/>
        <a:lstStyle/>
        <a:p>
          <a:endParaRPr lang="en-US"/>
        </a:p>
      </dgm:t>
    </dgm:pt>
    <dgm:pt modelId="{AD3B78BA-58D8-40ED-B404-953D41040936}" type="pres">
      <dgm:prSet presAssocID="{5943AC63-51B3-413F-8A00-BEFFE62A5171}" presName="linear" presStyleCnt="0">
        <dgm:presLayoutVars>
          <dgm:animLvl val="lvl"/>
          <dgm:resizeHandles val="exact"/>
        </dgm:presLayoutVars>
      </dgm:prSet>
      <dgm:spPr/>
    </dgm:pt>
    <dgm:pt modelId="{351307CB-D474-4928-A91C-092EB53A3365}" type="pres">
      <dgm:prSet presAssocID="{561FE09E-3599-42DE-9330-8C5F4BEB2ADD}" presName="parentText" presStyleLbl="node1" presStyleIdx="0" presStyleCnt="8" custLinFactY="1213" custLinFactNeighborX="23556" custLinFactNeighborY="100000">
        <dgm:presLayoutVars>
          <dgm:chMax val="0"/>
          <dgm:bulletEnabled val="1"/>
        </dgm:presLayoutVars>
      </dgm:prSet>
      <dgm:spPr/>
    </dgm:pt>
    <dgm:pt modelId="{37ABE792-FB2D-444C-B5DC-646EFD6514CF}" type="pres">
      <dgm:prSet presAssocID="{C5EE1BDE-2212-4977-8B7D-8CFA9B7EEF79}" presName="spacer" presStyleCnt="0"/>
      <dgm:spPr/>
    </dgm:pt>
    <dgm:pt modelId="{97DF8176-95C5-4601-851C-55A11B6FF723}" type="pres">
      <dgm:prSet presAssocID="{FD70F62E-32C6-47BB-89E0-10269E8972D8}" presName="parentText" presStyleLbl="node1" presStyleIdx="1" presStyleCnt="8" custLinFactNeighborX="-2023" custLinFactNeighborY="67516">
        <dgm:presLayoutVars>
          <dgm:chMax val="0"/>
          <dgm:bulletEnabled val="1"/>
        </dgm:presLayoutVars>
      </dgm:prSet>
      <dgm:spPr/>
    </dgm:pt>
    <dgm:pt modelId="{B4C85237-C782-4BCB-B3A6-BE1EB1B134FD}" type="pres">
      <dgm:prSet presAssocID="{8F3FAE98-C633-4AAA-B355-50EF6AF7EB9F}" presName="spacer" presStyleCnt="0"/>
      <dgm:spPr/>
    </dgm:pt>
    <dgm:pt modelId="{8B13114B-C7DA-4302-83CD-A5BAD34576FB}" type="pres">
      <dgm:prSet presAssocID="{5619F438-7BF4-4A44-AACD-245AC516848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0CD1438-6974-434A-BD82-EBEECAC00E4E}" type="pres">
      <dgm:prSet presAssocID="{FCC997CD-DA4E-4C1D-AFD1-9B0C426FA543}" presName="spacer" presStyleCnt="0"/>
      <dgm:spPr/>
    </dgm:pt>
    <dgm:pt modelId="{BE07194A-3053-41BA-97B7-82F454788DA1}" type="pres">
      <dgm:prSet presAssocID="{F8697BBE-80C8-490B-BBFC-C74C1EF1384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E969A9C-7E40-4749-9F64-1EC329CA2F02}" type="pres">
      <dgm:prSet presAssocID="{17DCC516-00CF-467E-9903-98A4A224D7BD}" presName="spacer" presStyleCnt="0"/>
      <dgm:spPr/>
    </dgm:pt>
    <dgm:pt modelId="{C891B40A-72AF-4692-BBE9-38824CEB6BB9}" type="pres">
      <dgm:prSet presAssocID="{FD5E4C8F-63A4-437B-917D-BF1AEE99906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043FF71-8209-4823-B64B-0AD041FFA6D8}" type="pres">
      <dgm:prSet presAssocID="{82C85772-F53F-47DC-BA64-BFF5E87EF8DD}" presName="spacer" presStyleCnt="0"/>
      <dgm:spPr/>
    </dgm:pt>
    <dgm:pt modelId="{D69A6774-8B48-45F8-BA3F-23D453AA39D9}" type="pres">
      <dgm:prSet presAssocID="{B17E66F8-6BED-4123-B811-4A4B6B611F8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66BBADD-201E-46A8-A737-6D7A93FAFFAB}" type="pres">
      <dgm:prSet presAssocID="{C7B5A3BE-9875-43EC-93CA-064D074FD19C}" presName="spacer" presStyleCnt="0"/>
      <dgm:spPr/>
    </dgm:pt>
    <dgm:pt modelId="{A4341BBB-A201-475A-AB0B-ABFF66312760}" type="pres">
      <dgm:prSet presAssocID="{56360A96-ABE1-48ED-A05C-B815EC2ED90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FAEEE62-81FD-4DCF-9478-23990B33150D}" type="pres">
      <dgm:prSet presAssocID="{284B5C7E-9929-44C6-AB41-507D65FED2C5}" presName="spacer" presStyleCnt="0"/>
      <dgm:spPr/>
    </dgm:pt>
    <dgm:pt modelId="{B296AED4-25EC-4C3A-8C71-9EDAE2841FD4}" type="pres">
      <dgm:prSet presAssocID="{35421139-8B7F-48DC-B394-3E997B1A47B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7A61B0B-9996-41DE-AC81-571AD3A8C5FF}" srcId="{5943AC63-51B3-413F-8A00-BEFFE62A5171}" destId="{FD5E4C8F-63A4-437B-917D-BF1AEE999062}" srcOrd="4" destOrd="0" parTransId="{D3059D38-D83F-49C4-9FB1-38FDA825231C}" sibTransId="{82C85772-F53F-47DC-BA64-BFF5E87EF8DD}"/>
    <dgm:cxn modelId="{C2AA741A-34A6-4AAE-8BAE-B04BC56D3644}" type="presOf" srcId="{56360A96-ABE1-48ED-A05C-B815EC2ED904}" destId="{A4341BBB-A201-475A-AB0B-ABFF66312760}" srcOrd="0" destOrd="0" presId="urn:microsoft.com/office/officeart/2005/8/layout/vList2"/>
    <dgm:cxn modelId="{9BF8A731-FD10-4DA9-BC3A-28395D6B82CE}" srcId="{5943AC63-51B3-413F-8A00-BEFFE62A5171}" destId="{B17E66F8-6BED-4123-B811-4A4B6B611F89}" srcOrd="5" destOrd="0" parTransId="{B94A75D6-BF0C-42AC-B2C9-26E06E4C951E}" sibTransId="{C7B5A3BE-9875-43EC-93CA-064D074FD19C}"/>
    <dgm:cxn modelId="{82633538-E10E-4872-A8E0-5E94C8ECCC6A}" srcId="{5943AC63-51B3-413F-8A00-BEFFE62A5171}" destId="{5619F438-7BF4-4A44-AACD-245AC5168484}" srcOrd="2" destOrd="0" parTransId="{1399A4BF-0896-44E2-B487-25DD9C714DFF}" sibTransId="{FCC997CD-DA4E-4C1D-AFD1-9B0C426FA543}"/>
    <dgm:cxn modelId="{5CB98038-81BD-4EDB-B775-88B24DCF4EDE}" type="presOf" srcId="{561FE09E-3599-42DE-9330-8C5F4BEB2ADD}" destId="{351307CB-D474-4928-A91C-092EB53A3365}" srcOrd="0" destOrd="0" presId="urn:microsoft.com/office/officeart/2005/8/layout/vList2"/>
    <dgm:cxn modelId="{1C837070-5383-4774-8553-C0F8310BA4A5}" srcId="{5943AC63-51B3-413F-8A00-BEFFE62A5171}" destId="{56360A96-ABE1-48ED-A05C-B815EC2ED904}" srcOrd="6" destOrd="0" parTransId="{4260AC7E-D9CE-44CF-A017-0B8D295BC5D9}" sibTransId="{284B5C7E-9929-44C6-AB41-507D65FED2C5}"/>
    <dgm:cxn modelId="{651AD750-5033-45C1-A636-2D922DD98D29}" srcId="{5943AC63-51B3-413F-8A00-BEFFE62A5171}" destId="{561FE09E-3599-42DE-9330-8C5F4BEB2ADD}" srcOrd="0" destOrd="0" parTransId="{4466545F-6DDB-4EF0-9D9C-0DFDB6E8FCCF}" sibTransId="{C5EE1BDE-2212-4977-8B7D-8CFA9B7EEF79}"/>
    <dgm:cxn modelId="{E761D354-DB14-4D48-B6F8-298C5D2AC220}" srcId="{5943AC63-51B3-413F-8A00-BEFFE62A5171}" destId="{35421139-8B7F-48DC-B394-3E997B1A47B0}" srcOrd="7" destOrd="0" parTransId="{AA6A183A-AD87-4C3C-A1A9-4E739F7C0C89}" sibTransId="{315F672E-7607-4232-8800-04C0023343B5}"/>
    <dgm:cxn modelId="{E5AA9E77-1F79-45F1-883E-B0F5EE61EA9B}" type="presOf" srcId="{5943AC63-51B3-413F-8A00-BEFFE62A5171}" destId="{AD3B78BA-58D8-40ED-B404-953D41040936}" srcOrd="0" destOrd="0" presId="urn:microsoft.com/office/officeart/2005/8/layout/vList2"/>
    <dgm:cxn modelId="{9549D557-CA58-48E4-A0AD-64FD6208E5A3}" type="presOf" srcId="{B17E66F8-6BED-4123-B811-4A4B6B611F89}" destId="{D69A6774-8B48-45F8-BA3F-23D453AA39D9}" srcOrd="0" destOrd="0" presId="urn:microsoft.com/office/officeart/2005/8/layout/vList2"/>
    <dgm:cxn modelId="{AB90AB87-71B6-4D5A-A36F-F5A146362CBF}" srcId="{5943AC63-51B3-413F-8A00-BEFFE62A5171}" destId="{FD70F62E-32C6-47BB-89E0-10269E8972D8}" srcOrd="1" destOrd="0" parTransId="{61507971-C70B-4523-A1B5-54A69A28612C}" sibTransId="{8F3FAE98-C633-4AAA-B355-50EF6AF7EB9F}"/>
    <dgm:cxn modelId="{7A4E3A8A-3648-4FF9-86C0-3950D37B4731}" type="presOf" srcId="{5619F438-7BF4-4A44-AACD-245AC5168484}" destId="{8B13114B-C7DA-4302-83CD-A5BAD34576FB}" srcOrd="0" destOrd="0" presId="urn:microsoft.com/office/officeart/2005/8/layout/vList2"/>
    <dgm:cxn modelId="{F3BE5F90-F1E3-4103-B0BA-EC7F346F24EC}" type="presOf" srcId="{35421139-8B7F-48DC-B394-3E997B1A47B0}" destId="{B296AED4-25EC-4C3A-8C71-9EDAE2841FD4}" srcOrd="0" destOrd="0" presId="urn:microsoft.com/office/officeart/2005/8/layout/vList2"/>
    <dgm:cxn modelId="{D6A9C893-6762-4C53-9B3B-3FD72D7DAB46}" srcId="{5943AC63-51B3-413F-8A00-BEFFE62A5171}" destId="{F8697BBE-80C8-490B-BBFC-C74C1EF13842}" srcOrd="3" destOrd="0" parTransId="{8A5581F6-AF3E-4BF5-8508-320A6B277156}" sibTransId="{17DCC516-00CF-467E-9903-98A4A224D7BD}"/>
    <dgm:cxn modelId="{9B09C297-6AC4-4D2E-97BE-918C797B759C}" type="presOf" srcId="{FD70F62E-32C6-47BB-89E0-10269E8972D8}" destId="{97DF8176-95C5-4601-851C-55A11B6FF723}" srcOrd="0" destOrd="0" presId="urn:microsoft.com/office/officeart/2005/8/layout/vList2"/>
    <dgm:cxn modelId="{CFD97CBF-CB42-4F53-AE61-F442E44AA7E8}" type="presOf" srcId="{F8697BBE-80C8-490B-BBFC-C74C1EF13842}" destId="{BE07194A-3053-41BA-97B7-82F454788DA1}" srcOrd="0" destOrd="0" presId="urn:microsoft.com/office/officeart/2005/8/layout/vList2"/>
    <dgm:cxn modelId="{28E32EEC-640D-4117-9688-153267FFE976}" type="presOf" srcId="{FD5E4C8F-63A4-437B-917D-BF1AEE999062}" destId="{C891B40A-72AF-4692-BBE9-38824CEB6BB9}" srcOrd="0" destOrd="0" presId="urn:microsoft.com/office/officeart/2005/8/layout/vList2"/>
    <dgm:cxn modelId="{8C1FF078-B459-46D0-88C6-A9BA97952E7F}" type="presParOf" srcId="{AD3B78BA-58D8-40ED-B404-953D41040936}" destId="{351307CB-D474-4928-A91C-092EB53A3365}" srcOrd="0" destOrd="0" presId="urn:microsoft.com/office/officeart/2005/8/layout/vList2"/>
    <dgm:cxn modelId="{B410147C-4899-401E-9001-034D2680ECED}" type="presParOf" srcId="{AD3B78BA-58D8-40ED-B404-953D41040936}" destId="{37ABE792-FB2D-444C-B5DC-646EFD6514CF}" srcOrd="1" destOrd="0" presId="urn:microsoft.com/office/officeart/2005/8/layout/vList2"/>
    <dgm:cxn modelId="{E0FDD954-B753-48CD-B423-B15B99C0CAD3}" type="presParOf" srcId="{AD3B78BA-58D8-40ED-B404-953D41040936}" destId="{97DF8176-95C5-4601-851C-55A11B6FF723}" srcOrd="2" destOrd="0" presId="urn:microsoft.com/office/officeart/2005/8/layout/vList2"/>
    <dgm:cxn modelId="{764157DC-FF64-462E-9CF4-2EB5E0E83A10}" type="presParOf" srcId="{AD3B78BA-58D8-40ED-B404-953D41040936}" destId="{B4C85237-C782-4BCB-B3A6-BE1EB1B134FD}" srcOrd="3" destOrd="0" presId="urn:microsoft.com/office/officeart/2005/8/layout/vList2"/>
    <dgm:cxn modelId="{A2FABC3B-3879-4F38-9E96-069C32127EB6}" type="presParOf" srcId="{AD3B78BA-58D8-40ED-B404-953D41040936}" destId="{8B13114B-C7DA-4302-83CD-A5BAD34576FB}" srcOrd="4" destOrd="0" presId="urn:microsoft.com/office/officeart/2005/8/layout/vList2"/>
    <dgm:cxn modelId="{A346667E-1B1D-4E9F-BCFC-EAF0EE5D3AF7}" type="presParOf" srcId="{AD3B78BA-58D8-40ED-B404-953D41040936}" destId="{70CD1438-6974-434A-BD82-EBEECAC00E4E}" srcOrd="5" destOrd="0" presId="urn:microsoft.com/office/officeart/2005/8/layout/vList2"/>
    <dgm:cxn modelId="{35CDCCEC-FEC9-4AFE-8E52-145644367D3D}" type="presParOf" srcId="{AD3B78BA-58D8-40ED-B404-953D41040936}" destId="{BE07194A-3053-41BA-97B7-82F454788DA1}" srcOrd="6" destOrd="0" presId="urn:microsoft.com/office/officeart/2005/8/layout/vList2"/>
    <dgm:cxn modelId="{27DF8586-031E-4CE5-9BA3-4C429ADF20AE}" type="presParOf" srcId="{AD3B78BA-58D8-40ED-B404-953D41040936}" destId="{EE969A9C-7E40-4749-9F64-1EC329CA2F02}" srcOrd="7" destOrd="0" presId="urn:microsoft.com/office/officeart/2005/8/layout/vList2"/>
    <dgm:cxn modelId="{06732B90-DFB1-446D-8973-4FD67100A721}" type="presParOf" srcId="{AD3B78BA-58D8-40ED-B404-953D41040936}" destId="{C891B40A-72AF-4692-BBE9-38824CEB6BB9}" srcOrd="8" destOrd="0" presId="urn:microsoft.com/office/officeart/2005/8/layout/vList2"/>
    <dgm:cxn modelId="{15E5331A-F573-4CA6-901F-EF471D41840F}" type="presParOf" srcId="{AD3B78BA-58D8-40ED-B404-953D41040936}" destId="{E043FF71-8209-4823-B64B-0AD041FFA6D8}" srcOrd="9" destOrd="0" presId="urn:microsoft.com/office/officeart/2005/8/layout/vList2"/>
    <dgm:cxn modelId="{77DFC4C5-77D4-4855-ACC4-95047E328C86}" type="presParOf" srcId="{AD3B78BA-58D8-40ED-B404-953D41040936}" destId="{D69A6774-8B48-45F8-BA3F-23D453AA39D9}" srcOrd="10" destOrd="0" presId="urn:microsoft.com/office/officeart/2005/8/layout/vList2"/>
    <dgm:cxn modelId="{5E41BC2F-5971-4C76-9F56-0A884BB2492D}" type="presParOf" srcId="{AD3B78BA-58D8-40ED-B404-953D41040936}" destId="{666BBADD-201E-46A8-A737-6D7A93FAFFAB}" srcOrd="11" destOrd="0" presId="urn:microsoft.com/office/officeart/2005/8/layout/vList2"/>
    <dgm:cxn modelId="{91D24252-6691-494F-8BB3-27E5B2B3ED27}" type="presParOf" srcId="{AD3B78BA-58D8-40ED-B404-953D41040936}" destId="{A4341BBB-A201-475A-AB0B-ABFF66312760}" srcOrd="12" destOrd="0" presId="urn:microsoft.com/office/officeart/2005/8/layout/vList2"/>
    <dgm:cxn modelId="{74F5471C-BF8B-476E-BD79-6A66791CF3CC}" type="presParOf" srcId="{AD3B78BA-58D8-40ED-B404-953D41040936}" destId="{0FAEEE62-81FD-4DCF-9478-23990B33150D}" srcOrd="13" destOrd="0" presId="urn:microsoft.com/office/officeart/2005/8/layout/vList2"/>
    <dgm:cxn modelId="{D556D455-14B2-45C3-A854-3E511214C99C}" type="presParOf" srcId="{AD3B78BA-58D8-40ED-B404-953D41040936}" destId="{B296AED4-25EC-4C3A-8C71-9EDAE2841FD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C0AE6-B1E0-4771-BC99-F5775BB13DB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0BE78F-3D0A-43F7-900A-D6383CFCDAE1}">
      <dgm:prSet/>
      <dgm:spPr/>
      <dgm:t>
        <a:bodyPr/>
        <a:lstStyle/>
        <a:p>
          <a:r>
            <a:rPr lang="en-US" b="1" i="0" dirty="0"/>
            <a:t>Connectional Lay President:                   </a:t>
          </a:r>
          <a:r>
            <a:rPr lang="en-US" b="0" i="0" dirty="0">
              <a:solidFill>
                <a:schemeClr val="tx1"/>
              </a:solidFill>
            </a:rPr>
            <a:t>Dr. Barbara Campbell</a:t>
          </a:r>
          <a:endParaRPr lang="en-US" dirty="0">
            <a:solidFill>
              <a:schemeClr val="tx1"/>
            </a:solidFill>
          </a:endParaRPr>
        </a:p>
      </dgm:t>
    </dgm:pt>
    <dgm:pt modelId="{61993E82-4924-40B9-97C7-F0FD15E38CF6}" type="parTrans" cxnId="{C2F9ECF4-ECF7-4418-A754-396B76FD771A}">
      <dgm:prSet/>
      <dgm:spPr/>
      <dgm:t>
        <a:bodyPr/>
        <a:lstStyle/>
        <a:p>
          <a:endParaRPr lang="en-US"/>
        </a:p>
      </dgm:t>
    </dgm:pt>
    <dgm:pt modelId="{B9796840-FF4A-4878-94A0-7532FA71C612}" type="sibTrans" cxnId="{C2F9ECF4-ECF7-4418-A754-396B76FD771A}">
      <dgm:prSet/>
      <dgm:spPr/>
      <dgm:t>
        <a:bodyPr/>
        <a:lstStyle/>
        <a:p>
          <a:endParaRPr lang="en-US"/>
        </a:p>
      </dgm:t>
    </dgm:pt>
    <dgm:pt modelId="{D3D3FF7A-BEA0-4693-A101-CCF6F0AC6142}">
      <dgm:prSet/>
      <dgm:spPr/>
      <dgm:t>
        <a:bodyPr/>
        <a:lstStyle/>
        <a:p>
          <a:r>
            <a:rPr lang="en-US" b="1" i="0" dirty="0"/>
            <a:t>Connectional Steward President:          </a:t>
          </a:r>
          <a:r>
            <a:rPr lang="en-US" b="0" i="0" dirty="0">
              <a:solidFill>
                <a:schemeClr val="tx1"/>
              </a:solidFill>
            </a:rPr>
            <a:t>Mr. Freddie McKnight</a:t>
          </a:r>
          <a:endParaRPr lang="en-US" dirty="0">
            <a:solidFill>
              <a:schemeClr val="tx1"/>
            </a:solidFill>
          </a:endParaRPr>
        </a:p>
      </dgm:t>
    </dgm:pt>
    <dgm:pt modelId="{A8AEB4B7-5D70-4571-9AF2-278C504FC336}" type="parTrans" cxnId="{1144B925-E36A-432B-AF19-12ADC510BABF}">
      <dgm:prSet/>
      <dgm:spPr/>
      <dgm:t>
        <a:bodyPr/>
        <a:lstStyle/>
        <a:p>
          <a:endParaRPr lang="en-US"/>
        </a:p>
      </dgm:t>
    </dgm:pt>
    <dgm:pt modelId="{F72B0910-42A6-4499-9C89-10F83A7A28BC}" type="sibTrans" cxnId="{1144B925-E36A-432B-AF19-12ADC510BABF}">
      <dgm:prSet/>
      <dgm:spPr/>
      <dgm:t>
        <a:bodyPr/>
        <a:lstStyle/>
        <a:p>
          <a:endParaRPr lang="en-US"/>
        </a:p>
      </dgm:t>
    </dgm:pt>
    <dgm:pt modelId="{80BE936C-4E2C-42A8-AB86-8812166D0DC6}">
      <dgm:prSet/>
      <dgm:spPr/>
      <dgm:t>
        <a:bodyPr/>
        <a:lstStyle/>
        <a:p>
          <a:r>
            <a:rPr lang="en-US" b="1" i="0" dirty="0"/>
            <a:t>Connectional Stewardess President:     </a:t>
          </a:r>
          <a:r>
            <a:rPr lang="en-US" b="0" i="0" dirty="0">
              <a:solidFill>
                <a:schemeClr val="tx1"/>
              </a:solidFill>
            </a:rPr>
            <a:t>Mrs. Jolinda Dugger</a:t>
          </a:r>
          <a:endParaRPr lang="en-US" dirty="0">
            <a:solidFill>
              <a:schemeClr val="tx1"/>
            </a:solidFill>
          </a:endParaRPr>
        </a:p>
      </dgm:t>
    </dgm:pt>
    <dgm:pt modelId="{3A1D9113-1330-4723-9322-A7D8917BB0BD}" type="parTrans" cxnId="{66D2B161-FFCA-46D4-ABD4-593EF9400E90}">
      <dgm:prSet/>
      <dgm:spPr/>
      <dgm:t>
        <a:bodyPr/>
        <a:lstStyle/>
        <a:p>
          <a:endParaRPr lang="en-US"/>
        </a:p>
      </dgm:t>
    </dgm:pt>
    <dgm:pt modelId="{6B65BA1C-C0F9-4432-BB06-54EA5D40B451}" type="sibTrans" cxnId="{66D2B161-FFCA-46D4-ABD4-593EF9400E90}">
      <dgm:prSet/>
      <dgm:spPr/>
      <dgm:t>
        <a:bodyPr/>
        <a:lstStyle/>
        <a:p>
          <a:endParaRPr lang="en-US"/>
        </a:p>
      </dgm:t>
    </dgm:pt>
    <dgm:pt modelId="{27A9486A-E08E-4AB9-BB49-EF07A894421B}">
      <dgm:prSet/>
      <dgm:spPr/>
      <dgm:t>
        <a:bodyPr/>
        <a:lstStyle/>
        <a:p>
          <a:r>
            <a:rPr lang="en-US" b="1" i="0" dirty="0"/>
            <a:t>Connectional Trustee President:            </a:t>
          </a:r>
          <a:r>
            <a:rPr lang="en-US" b="0" i="0" dirty="0">
              <a:solidFill>
                <a:schemeClr val="tx1"/>
              </a:solidFill>
            </a:rPr>
            <a:t>Atty. Barbara Bouknight</a:t>
          </a:r>
          <a:endParaRPr lang="en-US" dirty="0">
            <a:solidFill>
              <a:schemeClr val="tx1"/>
            </a:solidFill>
          </a:endParaRPr>
        </a:p>
      </dgm:t>
    </dgm:pt>
    <dgm:pt modelId="{C6417541-28F2-49D4-9E32-4485A6C412A3}" type="parTrans" cxnId="{01A74D4E-67D1-4E1A-91F7-CAB04B3E0C21}">
      <dgm:prSet/>
      <dgm:spPr/>
      <dgm:t>
        <a:bodyPr/>
        <a:lstStyle/>
        <a:p>
          <a:endParaRPr lang="en-US"/>
        </a:p>
      </dgm:t>
    </dgm:pt>
    <dgm:pt modelId="{5320AF79-1A19-4139-B6F7-F894C7774488}" type="sibTrans" cxnId="{01A74D4E-67D1-4E1A-91F7-CAB04B3E0C21}">
      <dgm:prSet/>
      <dgm:spPr/>
      <dgm:t>
        <a:bodyPr/>
        <a:lstStyle/>
        <a:p>
          <a:endParaRPr lang="en-US"/>
        </a:p>
      </dgm:t>
    </dgm:pt>
    <dgm:pt modelId="{0091A642-7026-425D-8D3F-5558CB991F01}">
      <dgm:prSet/>
      <dgm:spPr/>
      <dgm:t>
        <a:bodyPr/>
        <a:lstStyle/>
        <a:p>
          <a:r>
            <a:rPr lang="en-US" b="1" i="0" dirty="0"/>
            <a:t>Connectional Usher President:               </a:t>
          </a:r>
          <a:r>
            <a:rPr lang="en-US" b="0" i="0" dirty="0">
              <a:solidFill>
                <a:schemeClr val="tx1"/>
              </a:solidFill>
            </a:rPr>
            <a:t>Ms. Dorruth Boyd</a:t>
          </a:r>
          <a:endParaRPr lang="en-US" dirty="0">
            <a:solidFill>
              <a:schemeClr val="tx1"/>
            </a:solidFill>
          </a:endParaRPr>
        </a:p>
      </dgm:t>
    </dgm:pt>
    <dgm:pt modelId="{E8CE44BE-19C7-49B2-B82B-8E9EFA3EEF61}" type="parTrans" cxnId="{4A52C0CB-1BB2-4CD5-8A51-05568977F229}">
      <dgm:prSet/>
      <dgm:spPr/>
      <dgm:t>
        <a:bodyPr/>
        <a:lstStyle/>
        <a:p>
          <a:endParaRPr lang="en-US"/>
        </a:p>
      </dgm:t>
    </dgm:pt>
    <dgm:pt modelId="{BD643161-BF5A-4670-8404-936CD1F5F3F0}" type="sibTrans" cxnId="{4A52C0CB-1BB2-4CD5-8A51-05568977F229}">
      <dgm:prSet/>
      <dgm:spPr/>
      <dgm:t>
        <a:bodyPr/>
        <a:lstStyle/>
        <a:p>
          <a:endParaRPr lang="en-US"/>
        </a:p>
      </dgm:t>
    </dgm:pt>
    <dgm:pt modelId="{FC0D89CC-D91A-4D3F-B916-68B8A17FDB23}" type="pres">
      <dgm:prSet presAssocID="{86EC0AE6-B1E0-4771-BC99-F5775BB13DBE}" presName="linear" presStyleCnt="0">
        <dgm:presLayoutVars>
          <dgm:animLvl val="lvl"/>
          <dgm:resizeHandles val="exact"/>
        </dgm:presLayoutVars>
      </dgm:prSet>
      <dgm:spPr/>
    </dgm:pt>
    <dgm:pt modelId="{A39F917C-DEDE-4708-86A8-DE0B7C2B8023}" type="pres">
      <dgm:prSet presAssocID="{FF0BE78F-3D0A-43F7-900A-D6383CFCDA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B210FEE-5BD9-48E9-8689-6505467A8F8D}" type="pres">
      <dgm:prSet presAssocID="{B9796840-FF4A-4878-94A0-7532FA71C612}" presName="spacer" presStyleCnt="0"/>
      <dgm:spPr/>
    </dgm:pt>
    <dgm:pt modelId="{F55BAD30-71BD-4256-8517-1A69A2F9217A}" type="pres">
      <dgm:prSet presAssocID="{D3D3FF7A-BEA0-4693-A101-CCF6F0AC614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6930AAF-074F-49AC-8E31-C1BAAEE8C2AC}" type="pres">
      <dgm:prSet presAssocID="{F72B0910-42A6-4499-9C89-10F83A7A28BC}" presName="spacer" presStyleCnt="0"/>
      <dgm:spPr/>
    </dgm:pt>
    <dgm:pt modelId="{B5D89D54-B183-43BB-9DB7-44C689D0027B}" type="pres">
      <dgm:prSet presAssocID="{80BE936C-4E2C-42A8-AB86-8812166D0D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5D26D01-C140-44CE-A112-DF067DD9B1F1}" type="pres">
      <dgm:prSet presAssocID="{6B65BA1C-C0F9-4432-BB06-54EA5D40B451}" presName="spacer" presStyleCnt="0"/>
      <dgm:spPr/>
    </dgm:pt>
    <dgm:pt modelId="{45E7EB31-E7C7-4E92-82AE-11A11901D4AC}" type="pres">
      <dgm:prSet presAssocID="{27A9486A-E08E-4AB9-BB49-EF07A894421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0308FF9-F994-424F-8D70-1BC736E94277}" type="pres">
      <dgm:prSet presAssocID="{5320AF79-1A19-4139-B6F7-F894C7774488}" presName="spacer" presStyleCnt="0"/>
      <dgm:spPr/>
    </dgm:pt>
    <dgm:pt modelId="{1C0DC44C-C54F-41B3-8600-58F26A9FBD4F}" type="pres">
      <dgm:prSet presAssocID="{0091A642-7026-425D-8D3F-5558CB991F0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968AB00-4D4A-47D3-B386-C6A39FF99600}" type="presOf" srcId="{0091A642-7026-425D-8D3F-5558CB991F01}" destId="{1C0DC44C-C54F-41B3-8600-58F26A9FBD4F}" srcOrd="0" destOrd="0" presId="urn:microsoft.com/office/officeart/2005/8/layout/vList2"/>
    <dgm:cxn modelId="{FFFE880B-6550-479C-926E-516DF6443538}" type="presOf" srcId="{FF0BE78F-3D0A-43F7-900A-D6383CFCDAE1}" destId="{A39F917C-DEDE-4708-86A8-DE0B7C2B8023}" srcOrd="0" destOrd="0" presId="urn:microsoft.com/office/officeart/2005/8/layout/vList2"/>
    <dgm:cxn modelId="{1144B925-E36A-432B-AF19-12ADC510BABF}" srcId="{86EC0AE6-B1E0-4771-BC99-F5775BB13DBE}" destId="{D3D3FF7A-BEA0-4693-A101-CCF6F0AC6142}" srcOrd="1" destOrd="0" parTransId="{A8AEB4B7-5D70-4571-9AF2-278C504FC336}" sibTransId="{F72B0910-42A6-4499-9C89-10F83A7A28BC}"/>
    <dgm:cxn modelId="{D74F9A3D-C4A1-4708-99C4-2533B6E1BA4A}" type="presOf" srcId="{80BE936C-4E2C-42A8-AB86-8812166D0DC6}" destId="{B5D89D54-B183-43BB-9DB7-44C689D0027B}" srcOrd="0" destOrd="0" presId="urn:microsoft.com/office/officeart/2005/8/layout/vList2"/>
    <dgm:cxn modelId="{66D2B161-FFCA-46D4-ABD4-593EF9400E90}" srcId="{86EC0AE6-B1E0-4771-BC99-F5775BB13DBE}" destId="{80BE936C-4E2C-42A8-AB86-8812166D0DC6}" srcOrd="2" destOrd="0" parTransId="{3A1D9113-1330-4723-9322-A7D8917BB0BD}" sibTransId="{6B65BA1C-C0F9-4432-BB06-54EA5D40B451}"/>
    <dgm:cxn modelId="{01A74D4E-67D1-4E1A-91F7-CAB04B3E0C21}" srcId="{86EC0AE6-B1E0-4771-BC99-F5775BB13DBE}" destId="{27A9486A-E08E-4AB9-BB49-EF07A894421B}" srcOrd="3" destOrd="0" parTransId="{C6417541-28F2-49D4-9E32-4485A6C412A3}" sibTransId="{5320AF79-1A19-4139-B6F7-F894C7774488}"/>
    <dgm:cxn modelId="{9E6FF4B1-6342-4991-935E-045F9FCB59C2}" type="presOf" srcId="{D3D3FF7A-BEA0-4693-A101-CCF6F0AC6142}" destId="{F55BAD30-71BD-4256-8517-1A69A2F9217A}" srcOrd="0" destOrd="0" presId="urn:microsoft.com/office/officeart/2005/8/layout/vList2"/>
    <dgm:cxn modelId="{4A52C0CB-1BB2-4CD5-8A51-05568977F229}" srcId="{86EC0AE6-B1E0-4771-BC99-F5775BB13DBE}" destId="{0091A642-7026-425D-8D3F-5558CB991F01}" srcOrd="4" destOrd="0" parTransId="{E8CE44BE-19C7-49B2-B82B-8E9EFA3EEF61}" sibTransId="{BD643161-BF5A-4670-8404-936CD1F5F3F0}"/>
    <dgm:cxn modelId="{BDD391E8-C6A8-4D30-988F-50674CF9BEB5}" type="presOf" srcId="{86EC0AE6-B1E0-4771-BC99-F5775BB13DBE}" destId="{FC0D89CC-D91A-4D3F-B916-68B8A17FDB23}" srcOrd="0" destOrd="0" presId="urn:microsoft.com/office/officeart/2005/8/layout/vList2"/>
    <dgm:cxn modelId="{1B9626F3-B9AC-4521-9568-99957B8E22E9}" type="presOf" srcId="{27A9486A-E08E-4AB9-BB49-EF07A894421B}" destId="{45E7EB31-E7C7-4E92-82AE-11A11901D4AC}" srcOrd="0" destOrd="0" presId="urn:microsoft.com/office/officeart/2005/8/layout/vList2"/>
    <dgm:cxn modelId="{C2F9ECF4-ECF7-4418-A754-396B76FD771A}" srcId="{86EC0AE6-B1E0-4771-BC99-F5775BB13DBE}" destId="{FF0BE78F-3D0A-43F7-900A-D6383CFCDAE1}" srcOrd="0" destOrd="0" parTransId="{61993E82-4924-40B9-97C7-F0FD15E38CF6}" sibTransId="{B9796840-FF4A-4878-94A0-7532FA71C612}"/>
    <dgm:cxn modelId="{EEF7B85E-F16A-4FEA-BF9D-3C4D2D1F7050}" type="presParOf" srcId="{FC0D89CC-D91A-4D3F-B916-68B8A17FDB23}" destId="{A39F917C-DEDE-4708-86A8-DE0B7C2B8023}" srcOrd="0" destOrd="0" presId="urn:microsoft.com/office/officeart/2005/8/layout/vList2"/>
    <dgm:cxn modelId="{0BFCD461-46AB-4927-8973-DE5CE9391682}" type="presParOf" srcId="{FC0D89CC-D91A-4D3F-B916-68B8A17FDB23}" destId="{6B210FEE-5BD9-48E9-8689-6505467A8F8D}" srcOrd="1" destOrd="0" presId="urn:microsoft.com/office/officeart/2005/8/layout/vList2"/>
    <dgm:cxn modelId="{00C55701-2178-4C1D-9156-4CC840BB81D5}" type="presParOf" srcId="{FC0D89CC-D91A-4D3F-B916-68B8A17FDB23}" destId="{F55BAD30-71BD-4256-8517-1A69A2F9217A}" srcOrd="2" destOrd="0" presId="urn:microsoft.com/office/officeart/2005/8/layout/vList2"/>
    <dgm:cxn modelId="{FA68EC51-1CFB-4D0A-B8DD-E9F4DE4B9AE5}" type="presParOf" srcId="{FC0D89CC-D91A-4D3F-B916-68B8A17FDB23}" destId="{06930AAF-074F-49AC-8E31-C1BAAEE8C2AC}" srcOrd="3" destOrd="0" presId="urn:microsoft.com/office/officeart/2005/8/layout/vList2"/>
    <dgm:cxn modelId="{2EB39D4A-B988-4C3F-84ED-BFBBE2134513}" type="presParOf" srcId="{FC0D89CC-D91A-4D3F-B916-68B8A17FDB23}" destId="{B5D89D54-B183-43BB-9DB7-44C689D0027B}" srcOrd="4" destOrd="0" presId="urn:microsoft.com/office/officeart/2005/8/layout/vList2"/>
    <dgm:cxn modelId="{336E307A-998B-4DF3-8827-F7A38E4C8245}" type="presParOf" srcId="{FC0D89CC-D91A-4D3F-B916-68B8A17FDB23}" destId="{55D26D01-C140-44CE-A112-DF067DD9B1F1}" srcOrd="5" destOrd="0" presId="urn:microsoft.com/office/officeart/2005/8/layout/vList2"/>
    <dgm:cxn modelId="{E5464DBA-D9A6-46C7-9096-705840D74F2D}" type="presParOf" srcId="{FC0D89CC-D91A-4D3F-B916-68B8A17FDB23}" destId="{45E7EB31-E7C7-4E92-82AE-11A11901D4AC}" srcOrd="6" destOrd="0" presId="urn:microsoft.com/office/officeart/2005/8/layout/vList2"/>
    <dgm:cxn modelId="{9D3E8B8B-B7B5-41B8-A4E3-B706357B9DF0}" type="presParOf" srcId="{FC0D89CC-D91A-4D3F-B916-68B8A17FDB23}" destId="{B0308FF9-F994-424F-8D70-1BC736E94277}" srcOrd="7" destOrd="0" presId="urn:microsoft.com/office/officeart/2005/8/layout/vList2"/>
    <dgm:cxn modelId="{63954023-8B58-4106-957F-F2BB1CE4714C}" type="presParOf" srcId="{FC0D89CC-D91A-4D3F-B916-68B8A17FDB23}" destId="{1C0DC44C-C54F-41B3-8600-58F26A9FBD4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307CB-D474-4928-A91C-092EB53A3365}">
      <dsp:nvSpPr>
        <dsp:cNvPr id="0" name=""/>
        <dsp:cNvSpPr/>
      </dsp:nvSpPr>
      <dsp:spPr>
        <a:xfrm>
          <a:off x="0" y="680660"/>
          <a:ext cx="6391275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Improve Communication</a:t>
          </a:r>
        </a:p>
      </dsp:txBody>
      <dsp:txXfrm>
        <a:off x="22246" y="702906"/>
        <a:ext cx="6346783" cy="411223"/>
      </dsp:txXfrm>
    </dsp:sp>
    <dsp:sp modelId="{97DF8176-95C5-4601-851C-55A11B6FF723}">
      <dsp:nvSpPr>
        <dsp:cNvPr id="0" name=""/>
        <dsp:cNvSpPr/>
      </dsp:nvSpPr>
      <dsp:spPr>
        <a:xfrm>
          <a:off x="0" y="1167792"/>
          <a:ext cx="6391275" cy="455715"/>
        </a:xfrm>
        <a:prstGeom prst="roundRect">
          <a:avLst/>
        </a:prstGeom>
        <a:solidFill>
          <a:schemeClr val="accent2">
            <a:hueOff val="-190105"/>
            <a:satOff val="1174"/>
            <a:lumOff val="-16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Raise the Profile of the Department of Lay Ministries</a:t>
          </a:r>
        </a:p>
      </dsp:txBody>
      <dsp:txXfrm>
        <a:off x="22246" y="1190038"/>
        <a:ext cx="6346783" cy="411223"/>
      </dsp:txXfrm>
    </dsp:sp>
    <dsp:sp modelId="{8B13114B-C7DA-4302-83CD-A5BAD34576FB}">
      <dsp:nvSpPr>
        <dsp:cNvPr id="0" name=""/>
        <dsp:cNvSpPr/>
      </dsp:nvSpPr>
      <dsp:spPr>
        <a:xfrm>
          <a:off x="0" y="1641282"/>
          <a:ext cx="6391275" cy="455715"/>
        </a:xfrm>
        <a:prstGeom prst="roundRect">
          <a:avLst/>
        </a:prstGeom>
        <a:solidFill>
          <a:schemeClr val="accent2">
            <a:hueOff val="-380210"/>
            <a:satOff val="2347"/>
            <a:lumOff val="-3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Training &amp; Development</a:t>
          </a:r>
        </a:p>
      </dsp:txBody>
      <dsp:txXfrm>
        <a:off x="22246" y="1663528"/>
        <a:ext cx="6346783" cy="411223"/>
      </dsp:txXfrm>
    </dsp:sp>
    <dsp:sp modelId="{BE07194A-3053-41BA-97B7-82F454788DA1}">
      <dsp:nvSpPr>
        <dsp:cNvPr id="0" name=""/>
        <dsp:cNvSpPr/>
      </dsp:nvSpPr>
      <dsp:spPr>
        <a:xfrm>
          <a:off x="0" y="2151717"/>
          <a:ext cx="6391275" cy="455715"/>
        </a:xfrm>
        <a:prstGeom prst="roundRect">
          <a:avLst/>
        </a:prstGeom>
        <a:solidFill>
          <a:schemeClr val="accent2">
            <a:hueOff val="-570315"/>
            <a:satOff val="3521"/>
            <a:lumOff val="-50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Youth, Young Adult and Family Focused</a:t>
          </a:r>
        </a:p>
      </dsp:txBody>
      <dsp:txXfrm>
        <a:off x="22246" y="2173963"/>
        <a:ext cx="6346783" cy="411223"/>
      </dsp:txXfrm>
    </dsp:sp>
    <dsp:sp modelId="{C891B40A-72AF-4692-BBE9-38824CEB6BB9}">
      <dsp:nvSpPr>
        <dsp:cNvPr id="0" name=""/>
        <dsp:cNvSpPr/>
      </dsp:nvSpPr>
      <dsp:spPr>
        <a:xfrm>
          <a:off x="0" y="2662152"/>
          <a:ext cx="6391275" cy="455715"/>
        </a:xfrm>
        <a:prstGeom prst="roundRect">
          <a:avLst/>
        </a:prstGeom>
        <a:solidFill>
          <a:schemeClr val="accent2">
            <a:hueOff val="-760420"/>
            <a:satOff val="4695"/>
            <a:lumOff val="-6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Men Emphasis</a:t>
          </a:r>
        </a:p>
      </dsp:txBody>
      <dsp:txXfrm>
        <a:off x="22246" y="2684398"/>
        <a:ext cx="6346783" cy="411223"/>
      </dsp:txXfrm>
    </dsp:sp>
    <dsp:sp modelId="{D69A6774-8B48-45F8-BA3F-23D453AA39D9}">
      <dsp:nvSpPr>
        <dsp:cNvPr id="0" name=""/>
        <dsp:cNvSpPr/>
      </dsp:nvSpPr>
      <dsp:spPr>
        <a:xfrm>
          <a:off x="0" y="3172587"/>
          <a:ext cx="6391275" cy="455715"/>
        </a:xfrm>
        <a:prstGeom prst="roundRect">
          <a:avLst/>
        </a:prstGeom>
        <a:solidFill>
          <a:schemeClr val="accent2">
            <a:hueOff val="-950525"/>
            <a:satOff val="5869"/>
            <a:lumOff val="-84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Support of the Local Church</a:t>
          </a:r>
        </a:p>
      </dsp:txBody>
      <dsp:txXfrm>
        <a:off x="22246" y="3194833"/>
        <a:ext cx="6346783" cy="411223"/>
      </dsp:txXfrm>
    </dsp:sp>
    <dsp:sp modelId="{A4341BBB-A201-475A-AB0B-ABFF66312760}">
      <dsp:nvSpPr>
        <dsp:cNvPr id="0" name=""/>
        <dsp:cNvSpPr/>
      </dsp:nvSpPr>
      <dsp:spPr>
        <a:xfrm>
          <a:off x="0" y="3683022"/>
          <a:ext cx="6391275" cy="455715"/>
        </a:xfrm>
        <a:prstGeom prst="roundRect">
          <a:avLst/>
        </a:prstGeom>
        <a:solidFill>
          <a:schemeClr val="accent2">
            <a:hueOff val="-1140630"/>
            <a:satOff val="7042"/>
            <a:lumOff val="-100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Steward, Stewardess, Trustee and Usher Ministries</a:t>
          </a:r>
        </a:p>
      </dsp:txBody>
      <dsp:txXfrm>
        <a:off x="22246" y="3705268"/>
        <a:ext cx="6346783" cy="411223"/>
      </dsp:txXfrm>
    </dsp:sp>
    <dsp:sp modelId="{B296AED4-25EC-4C3A-8C71-9EDAE2841FD4}">
      <dsp:nvSpPr>
        <dsp:cNvPr id="0" name=""/>
        <dsp:cNvSpPr/>
      </dsp:nvSpPr>
      <dsp:spPr>
        <a:xfrm>
          <a:off x="0" y="4193457"/>
          <a:ext cx="6391275" cy="455715"/>
        </a:xfrm>
        <a:prstGeom prst="round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Community Outreach and Partnerships</a:t>
          </a:r>
        </a:p>
      </dsp:txBody>
      <dsp:txXfrm>
        <a:off x="22246" y="4215703"/>
        <a:ext cx="6346783" cy="411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F917C-DEDE-4708-86A8-DE0B7C2B8023}">
      <dsp:nvSpPr>
        <dsp:cNvPr id="0" name=""/>
        <dsp:cNvSpPr/>
      </dsp:nvSpPr>
      <dsp:spPr>
        <a:xfrm>
          <a:off x="0" y="31612"/>
          <a:ext cx="9625383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Connectional Lay President:                   </a:t>
          </a:r>
          <a:r>
            <a:rPr lang="en-US" sz="2300" b="0" i="0" kern="1200" dirty="0">
              <a:solidFill>
                <a:schemeClr val="tx1"/>
              </a:solidFill>
            </a:rPr>
            <a:t>Dr. Barbara Campbell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6930" y="58542"/>
        <a:ext cx="9571523" cy="497795"/>
      </dsp:txXfrm>
    </dsp:sp>
    <dsp:sp modelId="{F55BAD30-71BD-4256-8517-1A69A2F9217A}">
      <dsp:nvSpPr>
        <dsp:cNvPr id="0" name=""/>
        <dsp:cNvSpPr/>
      </dsp:nvSpPr>
      <dsp:spPr>
        <a:xfrm>
          <a:off x="0" y="649507"/>
          <a:ext cx="9625383" cy="551655"/>
        </a:xfrm>
        <a:prstGeom prst="roundRect">
          <a:avLst/>
        </a:prstGeom>
        <a:solidFill>
          <a:schemeClr val="accent5">
            <a:hueOff val="-656984"/>
            <a:satOff val="-4462"/>
            <a:lumOff val="-186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Connectional Steward President:          </a:t>
          </a:r>
          <a:r>
            <a:rPr lang="en-US" sz="2300" b="0" i="0" kern="1200" dirty="0">
              <a:solidFill>
                <a:schemeClr val="tx1"/>
              </a:solidFill>
            </a:rPr>
            <a:t>Mr. Freddie McKnight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6930" y="676437"/>
        <a:ext cx="9571523" cy="497795"/>
      </dsp:txXfrm>
    </dsp:sp>
    <dsp:sp modelId="{B5D89D54-B183-43BB-9DB7-44C689D0027B}">
      <dsp:nvSpPr>
        <dsp:cNvPr id="0" name=""/>
        <dsp:cNvSpPr/>
      </dsp:nvSpPr>
      <dsp:spPr>
        <a:xfrm>
          <a:off x="0" y="1267402"/>
          <a:ext cx="9625383" cy="551655"/>
        </a:xfrm>
        <a:prstGeom prst="roundRect">
          <a:avLst/>
        </a:prstGeom>
        <a:solidFill>
          <a:schemeClr val="accent5">
            <a:hueOff val="-1313969"/>
            <a:satOff val="-8924"/>
            <a:lumOff val="-372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Connectional Stewardess President:     </a:t>
          </a:r>
          <a:r>
            <a:rPr lang="en-US" sz="2300" b="0" i="0" kern="1200" dirty="0">
              <a:solidFill>
                <a:schemeClr val="tx1"/>
              </a:solidFill>
            </a:rPr>
            <a:t>Mrs. Jolinda Dugger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6930" y="1294332"/>
        <a:ext cx="9571523" cy="497795"/>
      </dsp:txXfrm>
    </dsp:sp>
    <dsp:sp modelId="{45E7EB31-E7C7-4E92-82AE-11A11901D4AC}">
      <dsp:nvSpPr>
        <dsp:cNvPr id="0" name=""/>
        <dsp:cNvSpPr/>
      </dsp:nvSpPr>
      <dsp:spPr>
        <a:xfrm>
          <a:off x="0" y="1885298"/>
          <a:ext cx="9625383" cy="551655"/>
        </a:xfrm>
        <a:prstGeom prst="roundRect">
          <a:avLst/>
        </a:prstGeom>
        <a:solidFill>
          <a:schemeClr val="accent5">
            <a:hueOff val="-1970953"/>
            <a:satOff val="-13386"/>
            <a:lumOff val="-5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Connectional Trustee President:            </a:t>
          </a:r>
          <a:r>
            <a:rPr lang="en-US" sz="2300" b="0" i="0" kern="1200" dirty="0">
              <a:solidFill>
                <a:schemeClr val="tx1"/>
              </a:solidFill>
            </a:rPr>
            <a:t>Atty. Barbara Bouknight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6930" y="1912228"/>
        <a:ext cx="9571523" cy="497795"/>
      </dsp:txXfrm>
    </dsp:sp>
    <dsp:sp modelId="{1C0DC44C-C54F-41B3-8600-58F26A9FBD4F}">
      <dsp:nvSpPr>
        <dsp:cNvPr id="0" name=""/>
        <dsp:cNvSpPr/>
      </dsp:nvSpPr>
      <dsp:spPr>
        <a:xfrm>
          <a:off x="0" y="2503193"/>
          <a:ext cx="9625383" cy="551655"/>
        </a:xfrm>
        <a:prstGeom prst="roundRect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Connectional Usher President:               </a:t>
          </a:r>
          <a:r>
            <a:rPr lang="en-US" sz="2300" b="0" i="0" kern="1200" dirty="0">
              <a:solidFill>
                <a:schemeClr val="tx1"/>
              </a:solidFill>
            </a:rPr>
            <a:t>Ms. Dorruth Boyd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6930" y="2530123"/>
        <a:ext cx="9571523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3/1/2025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3/1/2025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4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0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5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9237C-03C9-D843-906B-96D98C6B2D61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96B15-8338-45D5-A943-561235072D66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977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BD2BD-1F35-9841-A6BF-76BE540EE01F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96B15-8338-45D5-A943-561235072D66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53846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4F40A-5592-5744-BFD7-61B04D70BFE7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96B15-8338-45D5-A943-561235072D66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20126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7F711-7020-994E-A797-D04033A0CF12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96B15-8338-45D5-A943-561235072D66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787436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7F711-7020-994E-A797-D04033A0CF12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96B15-8338-45D5-A943-561235072D66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91114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69370-372E-0846-B090-5E6EF97A3B62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96B15-8338-45D5-A943-561235072D66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482752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200-74F0-9445-8847-A53AA9C11C7B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96B15-8338-45D5-A943-561235072D66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766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200-74F0-9445-8847-A53AA9C11C7B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96B15-8338-45D5-A943-561235072D66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25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A9061-1D22-724D-9508-7BAEAF287353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96B15-8338-45D5-A943-561235072D66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19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3/1/2025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  <p:sldLayoutId id="2147483891" r:id="rId23"/>
    <p:sldLayoutId id="2147483892" r:id="rId24"/>
    <p:sldLayoutId id="2147483893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mayaangelou.com/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blzed@comcast.net" TargetMode="External"/><Relationship Id="rId2" Type="http://schemas.openxmlformats.org/officeDocument/2006/relationships/hyperlink" Target="mailto:slfaulk3@aol.com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54" y="3287606"/>
            <a:ext cx="10640291" cy="2807495"/>
          </a:xfrm>
        </p:spPr>
        <p:txBody>
          <a:bodyPr/>
          <a:lstStyle/>
          <a:p>
            <a:pPr algn="ctr"/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Department of Lay Ministries CME Church </a:t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Local Lay Leaders</a:t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>Training &amp; Conversation</a:t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>Saturday March 1, 2025</a:t>
            </a:r>
            <a:br>
              <a:rPr lang="en-US" sz="2800" b="1" dirty="0">
                <a:solidFill>
                  <a:srgbClr val="FFC000"/>
                </a:solidFill>
              </a:rPr>
            </a:b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827" y="5559759"/>
            <a:ext cx="8825658" cy="431728"/>
          </a:xfrm>
        </p:spPr>
        <p:txBody>
          <a:bodyPr>
            <a:normAutofit/>
          </a:bodyPr>
          <a:lstStyle/>
          <a:p>
            <a:r>
              <a:rPr lang="en-US" dirty="0"/>
              <a:t>Presented by:   Shannon Faulk - General Secretary of Lay Ministries'</a:t>
            </a:r>
          </a:p>
        </p:txBody>
      </p:sp>
      <p:pic>
        <p:nvPicPr>
          <p:cNvPr id="8" name="Picture 7" descr="A purple shield with a cross and leaves&#10;&#10;Description automatically generated">
            <a:extLst>
              <a:ext uri="{FF2B5EF4-FFF2-40B4-BE49-F238E27FC236}">
                <a16:creationId xmlns:a16="http://schemas.microsoft.com/office/drawing/2014/main" id="{64F87091-7C43-A2C8-E6B9-A18899F4CA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034725" y="1173867"/>
            <a:ext cx="1743848" cy="17933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4D73F8-CC84-91EC-CF10-97E74836D6DC}"/>
              </a:ext>
            </a:extLst>
          </p:cNvPr>
          <p:cNvSpPr txBox="1"/>
          <p:nvPr/>
        </p:nvSpPr>
        <p:spPr>
          <a:xfrm>
            <a:off x="4932213" y="2932692"/>
            <a:ext cx="19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SERVING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D9955B-55EC-86C9-41A4-A530212D3AD6}"/>
              </a:ext>
            </a:extLst>
          </p:cNvPr>
          <p:cNvSpPr txBox="1"/>
          <p:nvPr/>
        </p:nvSpPr>
        <p:spPr>
          <a:xfrm>
            <a:off x="6987304" y="1738373"/>
            <a:ext cx="19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SHARING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716A43-86EA-47C6-7B75-E258111751BF}"/>
              </a:ext>
            </a:extLst>
          </p:cNvPr>
          <p:cNvSpPr txBox="1"/>
          <p:nvPr/>
        </p:nvSpPr>
        <p:spPr>
          <a:xfrm>
            <a:off x="3034598" y="1769071"/>
            <a:ext cx="19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SEEKING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7E4B24-597A-7638-2C13-A44291F116A9}"/>
              </a:ext>
            </a:extLst>
          </p:cNvPr>
          <p:cNvSpPr txBox="1"/>
          <p:nvPr/>
        </p:nvSpPr>
        <p:spPr>
          <a:xfrm>
            <a:off x="5038433" y="712202"/>
            <a:ext cx="19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STUDYING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A44B98A-F647-C7D9-2553-75817DD36319}"/>
              </a:ext>
            </a:extLst>
          </p:cNvPr>
          <p:cNvSpPr txBox="1">
            <a:spLocks/>
          </p:cNvSpPr>
          <p:nvPr/>
        </p:nvSpPr>
        <p:spPr>
          <a:xfrm>
            <a:off x="1713034" y="5936960"/>
            <a:ext cx="8825658" cy="556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 Bishop Marvin Frank Thomas, Chair</a:t>
            </a: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ADCD1-7B65-A2A4-55B4-1E86212E8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CE49DE-B326-AE96-6131-3443D43257F2}"/>
              </a:ext>
            </a:extLst>
          </p:cNvPr>
          <p:cNvSpPr txBox="1">
            <a:spLocks/>
          </p:cNvSpPr>
          <p:nvPr/>
        </p:nvSpPr>
        <p:spPr bwMode="gray">
          <a:xfrm>
            <a:off x="1256145" y="517236"/>
            <a:ext cx="8903855" cy="1494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lvl="1" algn="ctr" defTabSz="914400"/>
            <a:r>
              <a:rPr lang="en-US" sz="3500" b="1" kern="0" dirty="0">
                <a:solidFill>
                  <a:srgbClr val="FFC000"/>
                </a:solidFill>
                <a:latin typeface="Beach Extended" panose="020B0500000000000000" pitchFamily="34" charset="0"/>
              </a:rPr>
              <a:t>DEPARTMENT OF LAY MINISTRIES LEADERSHIP STRUCTURE CONTINUED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12CEB7-BB40-3B1B-2752-9E0ECDFF2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58794"/>
            <a:ext cx="8761412" cy="3992729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ts val="2400"/>
              </a:lnSpc>
              <a:spcAft>
                <a:spcPts val="1500"/>
              </a:spcAft>
              <a:buNone/>
            </a:pPr>
            <a:endParaRPr lang="en-US" sz="1400" dirty="0">
              <a:solidFill>
                <a:schemeClr val="tx1"/>
              </a:solidFill>
              <a:latin typeface="Jost"/>
            </a:endParaRP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800" dirty="0">
                <a:solidFill>
                  <a:schemeClr val="tx1"/>
                </a:solidFill>
                <a:latin typeface="Jost"/>
              </a:rPr>
              <a:t>Episcopal VP’s</a:t>
            </a: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800" dirty="0">
                <a:solidFill>
                  <a:schemeClr val="tx1"/>
                </a:solidFill>
                <a:latin typeface="Jost"/>
              </a:rPr>
              <a:t>Regional Lay Leaders</a:t>
            </a: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800" dirty="0">
                <a:solidFill>
                  <a:schemeClr val="tx1"/>
                </a:solidFill>
                <a:latin typeface="Jost"/>
              </a:rPr>
              <a:t>District Lay Leaders</a:t>
            </a: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800" dirty="0">
                <a:solidFill>
                  <a:schemeClr val="tx1"/>
                </a:solidFill>
                <a:latin typeface="Jost"/>
              </a:rPr>
              <a:t>Local Lay Leader</a:t>
            </a: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endParaRPr lang="en-US" sz="1400" dirty="0">
              <a:solidFill>
                <a:srgbClr val="6F747E"/>
              </a:solidFill>
              <a:latin typeface="Jost"/>
            </a:endParaRPr>
          </a:p>
          <a:p>
            <a:pPr marL="0" indent="0" algn="just" fontAlgn="base">
              <a:lnSpc>
                <a:spcPts val="2400"/>
              </a:lnSpc>
              <a:spcAft>
                <a:spcPts val="1500"/>
              </a:spcAft>
              <a:buNone/>
            </a:pPr>
            <a:endParaRPr lang="en-US" sz="1400" dirty="0">
              <a:solidFill>
                <a:srgbClr val="6F747E"/>
              </a:solidFill>
              <a:latin typeface="Jost"/>
            </a:endParaRP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endParaRPr lang="en-US" sz="1400" dirty="0">
              <a:solidFill>
                <a:srgbClr val="6F747E"/>
              </a:solidFill>
              <a:latin typeface="Jost"/>
            </a:endParaRP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endParaRPr lang="en-US" sz="1400" dirty="0">
              <a:solidFill>
                <a:srgbClr val="6F747E"/>
              </a:solidFill>
              <a:latin typeface="Jost"/>
            </a:endParaRPr>
          </a:p>
          <a:p>
            <a:pPr marL="457200" lvl="1" indent="0" algn="just" fontAlgn="base">
              <a:lnSpc>
                <a:spcPts val="2400"/>
              </a:lnSpc>
              <a:spcAft>
                <a:spcPts val="1500"/>
              </a:spcAft>
              <a:buNone/>
            </a:pPr>
            <a:endParaRPr lang="en-US" sz="1400" dirty="0">
              <a:solidFill>
                <a:srgbClr val="6F747E"/>
              </a:solidFill>
              <a:latin typeface="Jost"/>
            </a:endParaRPr>
          </a:p>
          <a:p>
            <a:pPr lvl="1" algn="just" fontAlgn="base">
              <a:lnSpc>
                <a:spcPts val="2400"/>
              </a:lnSpc>
              <a:spcAft>
                <a:spcPts val="1500"/>
              </a:spcAft>
            </a:pPr>
            <a:endParaRPr lang="en-US" sz="1400" b="0" i="0" dirty="0">
              <a:solidFill>
                <a:srgbClr val="6F747E"/>
              </a:solidFill>
              <a:effectLst/>
              <a:latin typeface="Jost"/>
            </a:endParaRPr>
          </a:p>
          <a:p>
            <a:pPr marL="0" indent="0" algn="just" fontAlgn="base">
              <a:lnSpc>
                <a:spcPts val="2400"/>
              </a:lnSpc>
              <a:spcAft>
                <a:spcPts val="1500"/>
              </a:spcAft>
              <a:buNone/>
            </a:pPr>
            <a:endParaRPr lang="en-US" sz="1400" b="0" i="0" dirty="0">
              <a:solidFill>
                <a:srgbClr val="6F747E"/>
              </a:solidFill>
              <a:effectLst/>
              <a:latin typeface="Jost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113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131C-C141-5295-662C-6DE7EEAF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4" y="709934"/>
            <a:ext cx="10379908" cy="900752"/>
          </a:xfrm>
        </p:spPr>
        <p:txBody>
          <a:bodyPr/>
          <a:lstStyle/>
          <a:p>
            <a:pPr algn="ctr"/>
            <a:r>
              <a:rPr lang="en-US" sz="2800" b="1" dirty="0"/>
              <a:t>LINES OF COMMUNICATION AND INFORMATION PROCEDURE FROM THE LOCAL CHURCH ASCENDING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081BD6-EEC5-A185-48A9-D46182CD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11123802" y="1063416"/>
            <a:ext cx="66937" cy="4793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0EC3E3-3CF8-6E9C-9866-FA98F6102FA6}"/>
              </a:ext>
            </a:extLst>
          </p:cNvPr>
          <p:cNvSpPr txBox="1"/>
          <p:nvPr/>
        </p:nvSpPr>
        <p:spPr>
          <a:xfrm>
            <a:off x="688379" y="2410492"/>
            <a:ext cx="1635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Lay</a:t>
            </a:r>
            <a:r>
              <a:rPr lang="en-US" b="1" dirty="0"/>
              <a:t> </a:t>
            </a:r>
            <a:r>
              <a:rPr lang="en-US" sz="2000" b="1" dirty="0"/>
              <a:t>Member</a:t>
            </a:r>
            <a:r>
              <a:rPr lang="en-US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6281F-A1B0-40C1-7844-148B54D0773E}"/>
              </a:ext>
            </a:extLst>
          </p:cNvPr>
          <p:cNvSpPr txBox="1"/>
          <p:nvPr/>
        </p:nvSpPr>
        <p:spPr>
          <a:xfrm>
            <a:off x="2793605" y="2443042"/>
            <a:ext cx="209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Local Lay Leader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1BDB7-5CCD-487A-CCEE-A3777559327E}"/>
              </a:ext>
            </a:extLst>
          </p:cNvPr>
          <p:cNvSpPr txBox="1"/>
          <p:nvPr/>
        </p:nvSpPr>
        <p:spPr>
          <a:xfrm>
            <a:off x="5044651" y="2491255"/>
            <a:ext cx="2301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District Lay Leader</a:t>
            </a:r>
            <a:r>
              <a:rPr lang="en-US" sz="20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C7D37-D75A-D83A-0CDE-9997847B03E0}"/>
              </a:ext>
            </a:extLst>
          </p:cNvPr>
          <p:cNvSpPr txBox="1"/>
          <p:nvPr/>
        </p:nvSpPr>
        <p:spPr>
          <a:xfrm>
            <a:off x="7346030" y="2483084"/>
            <a:ext cx="230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Region Lay Leader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0C7D3-8427-9A4B-0E22-8D9A868A8187}"/>
              </a:ext>
            </a:extLst>
          </p:cNvPr>
          <p:cNvSpPr txBox="1"/>
          <p:nvPr/>
        </p:nvSpPr>
        <p:spPr>
          <a:xfrm>
            <a:off x="3592785" y="3691570"/>
            <a:ext cx="500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CONNECTIONAL PRESIDENTS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A652E1-5BFF-0BE1-B1F4-E9C4E3F4F936}"/>
              </a:ext>
            </a:extLst>
          </p:cNvPr>
          <p:cNvSpPr txBox="1"/>
          <p:nvPr/>
        </p:nvSpPr>
        <p:spPr>
          <a:xfrm>
            <a:off x="9580229" y="2491254"/>
            <a:ext cx="2611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Episcopal </a:t>
            </a:r>
          </a:p>
          <a:p>
            <a:r>
              <a:rPr lang="en-US" sz="2000" b="1" dirty="0"/>
              <a:t>Vice President</a:t>
            </a:r>
            <a:r>
              <a:rPr lang="en-US" dirty="0"/>
              <a:t>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6D496D4-EA04-6F0C-6D55-A6EEAF6668E7}"/>
              </a:ext>
            </a:extLst>
          </p:cNvPr>
          <p:cNvSpPr/>
          <p:nvPr/>
        </p:nvSpPr>
        <p:spPr>
          <a:xfrm>
            <a:off x="2042718" y="2731894"/>
            <a:ext cx="518717" cy="226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A229F0D-186F-B195-8811-E8FF785ABF0F}"/>
              </a:ext>
            </a:extLst>
          </p:cNvPr>
          <p:cNvSpPr/>
          <p:nvPr/>
        </p:nvSpPr>
        <p:spPr>
          <a:xfrm>
            <a:off x="4325563" y="2731893"/>
            <a:ext cx="518717" cy="226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BC0BB99-B9F6-C357-BAB2-932AF10D5F97}"/>
              </a:ext>
            </a:extLst>
          </p:cNvPr>
          <p:cNvSpPr/>
          <p:nvPr/>
        </p:nvSpPr>
        <p:spPr>
          <a:xfrm>
            <a:off x="6670319" y="2731892"/>
            <a:ext cx="518717" cy="226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1200FE6-513E-1BF0-D85B-68D0ECA5EA6A}"/>
              </a:ext>
            </a:extLst>
          </p:cNvPr>
          <p:cNvSpPr/>
          <p:nvPr/>
        </p:nvSpPr>
        <p:spPr>
          <a:xfrm>
            <a:off x="8955953" y="2735644"/>
            <a:ext cx="518717" cy="226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629A35C-5567-CDB5-9DF3-305A1D2F9298}"/>
              </a:ext>
            </a:extLst>
          </p:cNvPr>
          <p:cNvSpPr/>
          <p:nvPr/>
        </p:nvSpPr>
        <p:spPr>
          <a:xfrm rot="2754925">
            <a:off x="5935981" y="4385340"/>
            <a:ext cx="518717" cy="226611"/>
          </a:xfrm>
          <a:prstGeom prst="rightArrow">
            <a:avLst>
              <a:gd name="adj1" fmla="val 50000"/>
              <a:gd name="adj2" fmla="val 38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D4E141-95F0-843E-930B-E78638E7C8EB}"/>
              </a:ext>
            </a:extLst>
          </p:cNvPr>
          <p:cNvSpPr txBox="1"/>
          <p:nvPr/>
        </p:nvSpPr>
        <p:spPr>
          <a:xfrm>
            <a:off x="2244125" y="4892006"/>
            <a:ext cx="7902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GENERAL SECRETARY OF LAY MINISTRIES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66157E-0893-3CE3-5271-84854A6D59B4}"/>
              </a:ext>
            </a:extLst>
          </p:cNvPr>
          <p:cNvSpPr txBox="1"/>
          <p:nvPr/>
        </p:nvSpPr>
        <p:spPr>
          <a:xfrm>
            <a:off x="201336" y="5541634"/>
            <a:ext cx="11820088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REVERSE: </a:t>
            </a:r>
          </a:p>
          <a:p>
            <a:r>
              <a:rPr lang="en-US" sz="1950" b="1" dirty="0">
                <a:solidFill>
                  <a:schemeClr val="accent6">
                    <a:lumMod val="50000"/>
                  </a:schemeClr>
                </a:solidFill>
              </a:rPr>
              <a:t>LINES OF COMMUNICATION AND INFORMATION PROCESS FROM THE GENERAL SECRETARY DOWN  </a:t>
            </a:r>
            <a:endParaRPr lang="en-US" sz="19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Arrow: Curved Left 36">
            <a:extLst>
              <a:ext uri="{FF2B5EF4-FFF2-40B4-BE49-F238E27FC236}">
                <a16:creationId xmlns:a16="http://schemas.microsoft.com/office/drawing/2014/main" id="{413E30C6-B9D8-21DB-D94C-0297A82BCEE0}"/>
              </a:ext>
            </a:extLst>
          </p:cNvPr>
          <p:cNvSpPr/>
          <p:nvPr/>
        </p:nvSpPr>
        <p:spPr>
          <a:xfrm>
            <a:off x="11495780" y="2667818"/>
            <a:ext cx="385829" cy="7611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174" y="782204"/>
            <a:ext cx="3859212" cy="154471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h Extended" panose="020B0500000000000000" pitchFamily="34" charset="0"/>
              </a:rPr>
              <a:t> </a:t>
            </a:r>
            <a:endParaRPr lang="en-US" sz="2400" dirty="0">
              <a:solidFill>
                <a:srgbClr val="FFC000"/>
              </a:solidFill>
              <a:latin typeface="Beach Extended" panose="020B0500000000000000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911" y="1491176"/>
            <a:ext cx="4788308" cy="42168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/>
          </a:p>
          <a:p>
            <a:r>
              <a:rPr lang="en-US" sz="1800" b="1" dirty="0"/>
              <a:t> </a:t>
            </a:r>
            <a:r>
              <a:rPr lang="en-US" sz="2800" i="1" dirty="0"/>
              <a:t>Courage is the most important of all the virtues, because without courage you can’t practice any other virtue consistently. – </a:t>
            </a:r>
          </a:p>
          <a:p>
            <a:r>
              <a:rPr lang="en-US" sz="2800" b="1" i="1" dirty="0">
                <a:hlinkClick r:id="rId2"/>
              </a:rPr>
              <a:t>Maya Angelou</a:t>
            </a:r>
            <a:endParaRPr lang="en-US" sz="2800" b="1" dirty="0"/>
          </a:p>
          <a:p>
            <a:endParaRPr lang="en-US" sz="1800" b="1" dirty="0"/>
          </a:p>
        </p:txBody>
      </p:sp>
      <p:pic>
        <p:nvPicPr>
          <p:cNvPr id="2050" name="Picture 2" descr="Maya Angelou in home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491176"/>
            <a:ext cx="5813644" cy="421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41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5947" y="4965290"/>
            <a:ext cx="7984665" cy="67351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I am a member of the lay department </a:t>
            </a:r>
          </a:p>
          <a:p>
            <a:pPr algn="ctr"/>
            <a:r>
              <a:rPr lang="en-US" sz="2400" dirty="0"/>
              <a:t>Now what?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AutoShape 2" descr="Department of Lay Min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epartment of Lay Minis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epartment of Lay Minist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 descr="391 African American Man Thinking Illustrations &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93" y="836023"/>
            <a:ext cx="6113418" cy="41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2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556" y="1063417"/>
            <a:ext cx="9158984" cy="451059"/>
          </a:xfrm>
        </p:spPr>
        <p:txBody>
          <a:bodyPr/>
          <a:lstStyle/>
          <a:p>
            <a:r>
              <a:rPr lang="en-US" dirty="0"/>
              <a:t>Who are the Laity of the CME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92" y="1514476"/>
            <a:ext cx="11416144" cy="520065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en-US" sz="2500" dirty="0"/>
              <a:t> </a:t>
            </a:r>
          </a:p>
          <a:p>
            <a:pPr marL="0" indent="0">
              <a:buNone/>
            </a:pPr>
            <a:r>
              <a:rPr lang="en-US" altLang="en-US" sz="2500" dirty="0"/>
              <a:t> </a:t>
            </a:r>
          </a:p>
          <a:p>
            <a:r>
              <a:rPr lang="en-US" altLang="en-US" sz="2500" b="1" dirty="0"/>
              <a:t> </a:t>
            </a:r>
            <a:r>
              <a:rPr lang="en-US" altLang="en-US" sz="2500" dirty="0"/>
              <a:t>Men</a:t>
            </a:r>
            <a:endParaRPr lang="en-US" sz="2500" dirty="0"/>
          </a:p>
          <a:p>
            <a:r>
              <a:rPr lang="en-US" sz="2500" dirty="0"/>
              <a:t> Women</a:t>
            </a:r>
          </a:p>
          <a:p>
            <a:r>
              <a:rPr lang="en-US" sz="2500" dirty="0"/>
              <a:t>Young Adults</a:t>
            </a:r>
          </a:p>
          <a:p>
            <a:r>
              <a:rPr lang="en-US" sz="2500" dirty="0"/>
              <a:t>Youth </a:t>
            </a:r>
          </a:p>
          <a:p>
            <a:r>
              <a:rPr lang="en-US" sz="2500" dirty="0"/>
              <a:t>Children</a:t>
            </a:r>
          </a:p>
          <a:p>
            <a:r>
              <a:rPr lang="en-US" sz="2500" dirty="0"/>
              <a:t>Non-Clergy</a:t>
            </a:r>
          </a:p>
          <a:p>
            <a:r>
              <a:rPr lang="en-US" sz="2500" dirty="0"/>
              <a:t>Board of Christian Education members</a:t>
            </a:r>
          </a:p>
          <a:p>
            <a:r>
              <a:rPr lang="en-US" sz="2500" dirty="0"/>
              <a:t>Choir Members</a:t>
            </a:r>
          </a:p>
          <a:p>
            <a:r>
              <a:rPr lang="en-US" sz="2500" dirty="0"/>
              <a:t>Methodist Men’s Ministry</a:t>
            </a:r>
          </a:p>
          <a:p>
            <a:r>
              <a:rPr lang="en-US" sz="2500" dirty="0"/>
              <a:t>Missionaries</a:t>
            </a:r>
          </a:p>
          <a:p>
            <a:r>
              <a:rPr lang="en-US" sz="2500" dirty="0"/>
              <a:t>Recording Stewards</a:t>
            </a:r>
          </a:p>
          <a:p>
            <a:r>
              <a:rPr lang="en-US" sz="2500" dirty="0"/>
              <a:t>Stewards</a:t>
            </a:r>
          </a:p>
          <a:p>
            <a:r>
              <a:rPr lang="en-US" sz="2500" dirty="0"/>
              <a:t>Stewardess</a:t>
            </a:r>
          </a:p>
          <a:p>
            <a:r>
              <a:rPr lang="en-US" sz="2500" dirty="0"/>
              <a:t>Seniors</a:t>
            </a:r>
          </a:p>
          <a:p>
            <a:r>
              <a:rPr lang="en-US" sz="2500" dirty="0"/>
              <a:t>Treasures</a:t>
            </a:r>
          </a:p>
          <a:p>
            <a:r>
              <a:rPr lang="en-US" sz="2500" dirty="0"/>
              <a:t>Trustees</a:t>
            </a:r>
          </a:p>
          <a:p>
            <a:r>
              <a:rPr lang="en-US" sz="2500" dirty="0"/>
              <a:t>Ushers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altLang="en-US" sz="2600" dirty="0"/>
          </a:p>
          <a:p>
            <a:pPr lvl="1"/>
            <a:endParaRPr lang="en-US" alt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340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3907" y="1693333"/>
            <a:ext cx="3860260" cy="74506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Paragraph: 1160: The General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Lay Ministry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568" y="2300749"/>
            <a:ext cx="4611329" cy="3825732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endParaRPr lang="en-US" dirty="0"/>
          </a:p>
          <a:p>
            <a:pPr fontAlgn="base"/>
            <a:r>
              <a:rPr lang="en-US" sz="1600" dirty="0"/>
              <a:t>1. There shall be in the Christian Methodist Episcopal Church an organization known as the General Department of Lay Ministry.</a:t>
            </a:r>
          </a:p>
          <a:p>
            <a:pPr fontAlgn="base"/>
            <a:r>
              <a:rPr lang="en-US" sz="1600" dirty="0"/>
              <a:t>2. The Executive Officer shall be a General Secretary elected according to the provision set forth by the General Conference.</a:t>
            </a:r>
          </a:p>
          <a:p>
            <a:pPr fontAlgn="base"/>
            <a:r>
              <a:rPr lang="en-US" sz="1600" dirty="0"/>
              <a:t>3. (a through J) List the objectives of the Department</a:t>
            </a:r>
          </a:p>
        </p:txBody>
      </p:sp>
      <p:pic>
        <p:nvPicPr>
          <p:cNvPr id="1026" name="Picture 2" descr="priest waiting for a sign in church - black church leadership stock pictures, royalty-free photos &amp; imag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2098963"/>
            <a:ext cx="3678382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87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3907" y="887896"/>
            <a:ext cx="3860260" cy="1311965"/>
          </a:xfrm>
        </p:spPr>
        <p:txBody>
          <a:bodyPr>
            <a:normAutofit/>
          </a:bodyPr>
          <a:lstStyle/>
          <a:p>
            <a:r>
              <a:rPr lang="en-US" sz="2400" dirty="0"/>
              <a:t>The Department of Lay </a:t>
            </a:r>
            <a:br>
              <a:rPr lang="en-US" sz="2400" dirty="0"/>
            </a:br>
            <a:r>
              <a:rPr lang="en-US" sz="2400" dirty="0"/>
              <a:t>Connectional Ministries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2676939"/>
            <a:ext cx="3859212" cy="344954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Century Gothic" panose="020B0502020202020204" pitchFamily="34" charset="0"/>
              </a:rPr>
              <a:t>Per the Book the book of Discipline , Chapter 52, Paragraph 1160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Century Gothic" panose="020B0502020202020204" pitchFamily="34" charset="0"/>
              </a:rPr>
              <a:t>The Connectional Ministries:</a:t>
            </a:r>
          </a:p>
          <a:p>
            <a:pPr lvl="1">
              <a:spcBef>
                <a:spcPct val="50000"/>
              </a:spcBef>
            </a:pPr>
            <a:r>
              <a:rPr lang="en-US" altLang="en-US" sz="2600" b="1" dirty="0">
                <a:latin typeface="Century Gothic" panose="020B0502020202020204" pitchFamily="34" charset="0"/>
              </a:rPr>
              <a:t>The Stewardess</a:t>
            </a:r>
          </a:p>
          <a:p>
            <a:pPr lvl="1">
              <a:spcBef>
                <a:spcPct val="50000"/>
              </a:spcBef>
            </a:pPr>
            <a:r>
              <a:rPr lang="en-US" altLang="en-US" sz="2600" b="1" dirty="0">
                <a:latin typeface="Century Gothic" panose="020B0502020202020204" pitchFamily="34" charset="0"/>
              </a:rPr>
              <a:t>The Stewards</a:t>
            </a:r>
          </a:p>
          <a:p>
            <a:pPr lvl="1">
              <a:spcBef>
                <a:spcPct val="50000"/>
              </a:spcBef>
            </a:pPr>
            <a:r>
              <a:rPr lang="en-US" altLang="en-US" sz="2600" b="1" dirty="0">
                <a:latin typeface="Century Gothic" panose="020B0502020202020204" pitchFamily="34" charset="0"/>
              </a:rPr>
              <a:t>The Ushers</a:t>
            </a:r>
          </a:p>
          <a:p>
            <a:pPr lvl="1">
              <a:spcBef>
                <a:spcPct val="50000"/>
              </a:spcBef>
            </a:pPr>
            <a:r>
              <a:rPr lang="en-US" altLang="en-US" sz="2600" b="1" dirty="0">
                <a:latin typeface="Century Gothic" panose="020B0502020202020204" pitchFamily="34" charset="0"/>
              </a:rPr>
              <a:t>The Trustees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11190739" y="391886"/>
            <a:ext cx="187010" cy="671530"/>
          </a:xfrm>
        </p:spPr>
        <p:txBody>
          <a:bodyPr/>
          <a:lstStyle/>
          <a:p>
            <a:endParaRPr lang="en-US" noProof="0" dirty="0"/>
          </a:p>
        </p:txBody>
      </p:sp>
      <p:pic>
        <p:nvPicPr>
          <p:cNvPr id="2050" name="Picture 2" descr="Attractive mural on the side of an urban row home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82" y="1693333"/>
            <a:ext cx="2763982" cy="28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4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Lay Ministry Council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80DAD-30FE-4C86-9C81-495661668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271253"/>
            <a:ext cx="8663700" cy="440485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altLang="en-US" dirty="0"/>
              <a:t> </a:t>
            </a:r>
          </a:p>
          <a:p>
            <a:pPr algn="l">
              <a:lnSpc>
                <a:spcPct val="170000"/>
              </a:lnSpc>
            </a:pPr>
            <a:r>
              <a:rPr lang="en-US" sz="8600" dirty="0">
                <a:solidFill>
                  <a:srgbClr val="FF0000"/>
                </a:solidFill>
              </a:rPr>
              <a:t>The Local Lay Ministry Council is responsible for the program of lay ministry in the local church. </a:t>
            </a:r>
          </a:p>
          <a:p>
            <a:pPr algn="l">
              <a:lnSpc>
                <a:spcPct val="170000"/>
              </a:lnSpc>
            </a:pPr>
            <a:r>
              <a:rPr lang="en-US" sz="8600" dirty="0">
                <a:solidFill>
                  <a:srgbClr val="FF0000"/>
                </a:solidFill>
              </a:rPr>
              <a:t>In the CME Church, actions should be carried out as outlined by the Department of Lay Ministry and the CME Book of Discipline.  </a:t>
            </a:r>
          </a:p>
          <a:p>
            <a:pPr algn="l">
              <a:lnSpc>
                <a:spcPct val="170000"/>
              </a:lnSpc>
            </a:pPr>
            <a:r>
              <a:rPr lang="en-US" sz="8600" dirty="0">
                <a:solidFill>
                  <a:srgbClr val="FF0000"/>
                </a:solidFill>
              </a:rPr>
              <a:t>All efforts should be in keeping with the spirit of the Lay Ministry Beliefs, the Lay Ministry Mission, and the Lay Ministry Objectives.</a:t>
            </a:r>
            <a:endParaRPr lang="en-US" sz="8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/>
            <a:endParaRPr lang="en-US" altLang="en-US" dirty="0"/>
          </a:p>
          <a:p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66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0786" y="0"/>
            <a:ext cx="6096000" cy="6858000"/>
          </a:xfrm>
          <a:prstGeom prst="rect">
            <a:avLst/>
          </a:prstGeom>
          <a:solidFill>
            <a:srgbClr val="244357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2047165" y="0"/>
            <a:ext cx="144835" cy="1818889"/>
            <a:chOff x="0" y="0"/>
            <a:chExt cx="15240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2400" cy="1913890"/>
            </a:xfrm>
            <a:custGeom>
              <a:avLst/>
              <a:gdLst/>
              <a:ahLst/>
              <a:cxnLst/>
              <a:rect l="l" t="t" r="r" b="b"/>
              <a:pathLst>
                <a:path w="152400" h="1913890">
                  <a:moveTo>
                    <a:pt x="0" y="0"/>
                  </a:moveTo>
                  <a:lnTo>
                    <a:pt x="152400" y="0"/>
                  </a:lnTo>
                  <a:lnTo>
                    <a:pt x="1524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3087257" y="3764390"/>
            <a:ext cx="6354" cy="480926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4367" r="4367"/>
          <a:stretch>
            <a:fillRect/>
          </a:stretch>
        </p:blipFill>
        <p:spPr>
          <a:xfrm>
            <a:off x="6096000" y="1198685"/>
            <a:ext cx="6110361" cy="446063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34883" y="296410"/>
            <a:ext cx="5529951" cy="1745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3334" spc="-233" dirty="0">
                <a:solidFill>
                  <a:srgbClr val="FFFFFF"/>
                </a:solidFill>
                <a:latin typeface="Linux Biolinum Bold"/>
              </a:rPr>
              <a:t>LEADERSHIP FOR MOVING THE CHURCH FORWARD:</a:t>
            </a:r>
          </a:p>
          <a:p>
            <a:pPr algn="r">
              <a:lnSpc>
                <a:spcPts val="2733"/>
              </a:lnSpc>
            </a:pPr>
            <a:endParaRPr lang="en-US" sz="3334" spc="-233" dirty="0">
              <a:solidFill>
                <a:srgbClr val="FFFFFF"/>
              </a:solidFill>
              <a:latin typeface="Linux Biolinum Bold"/>
            </a:endParaRPr>
          </a:p>
          <a:p>
            <a:pPr algn="r">
              <a:lnSpc>
                <a:spcPts val="2733"/>
              </a:lnSpc>
              <a:spcBef>
                <a:spcPct val="0"/>
              </a:spcBef>
            </a:pPr>
            <a:r>
              <a:rPr lang="en-US" sz="3334" spc="-233" dirty="0">
                <a:solidFill>
                  <a:srgbClr val="FFFFFF"/>
                </a:solidFill>
                <a:latin typeface="Linux Biolinum Bold"/>
              </a:rPr>
              <a:t>Phil. 3: 12-14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799" y="2555970"/>
            <a:ext cx="4402829" cy="3451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34" spc="-233" dirty="0">
                <a:solidFill>
                  <a:srgbClr val="FFFFFF"/>
                </a:solidFill>
                <a:latin typeface="Linux Biolinum Bold"/>
              </a:rPr>
              <a:t>1. Paul believed in moving the church forward</a:t>
            </a:r>
          </a:p>
          <a:p>
            <a:r>
              <a:rPr lang="en-US" sz="3334" spc="-233" dirty="0">
                <a:solidFill>
                  <a:srgbClr val="FFFFFF"/>
                </a:solidFill>
                <a:latin typeface="Linux Biolinum Bold"/>
              </a:rPr>
              <a:t>2. We can rely on out past laurels or repretation.</a:t>
            </a:r>
          </a:p>
          <a:p>
            <a:r>
              <a:rPr lang="en-US" sz="3334" spc="-233" dirty="0">
                <a:solidFill>
                  <a:srgbClr val="FFFFFF"/>
                </a:solidFill>
                <a:latin typeface="Linux Biolinum Bold"/>
              </a:rPr>
              <a:t>3. Moving forward is the only way to avoid decline or failure.</a:t>
            </a:r>
          </a:p>
          <a:p>
            <a:pPr algn="r">
              <a:lnSpc>
                <a:spcPts val="2733"/>
              </a:lnSpc>
              <a:spcBef>
                <a:spcPct val="0"/>
              </a:spcBef>
            </a:pPr>
            <a:endParaRPr lang="en-US" sz="3334" spc="-233" dirty="0">
              <a:solidFill>
                <a:srgbClr val="FFFFFF"/>
              </a:solidFill>
              <a:latin typeface="Linux Biolinum Bold"/>
            </a:endParaRPr>
          </a:p>
        </p:txBody>
      </p:sp>
    </p:spTree>
    <p:extLst>
      <p:ext uri="{BB962C8B-B14F-4D97-AF65-F5344CB8AC3E}">
        <p14:creationId xmlns:p14="http://schemas.microsoft.com/office/powerpoint/2010/main" val="189421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Strategies For Effective Local Lay Ministries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80DAD-30FE-4C86-9C81-495661668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2808" y="2759352"/>
            <a:ext cx="8663700" cy="3592287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altLang="en-US" sz="5500" dirty="0"/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8000" dirty="0"/>
              <a:t>Developing Prayer Warriors.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8000" dirty="0"/>
              <a:t>To encourage church members to be involved in their local communities.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8000" dirty="0"/>
              <a:t>Help create a church environment where people want to come back.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8000" dirty="0"/>
              <a:t>Impactful children's &amp; youth ministries.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8000" dirty="0"/>
              <a:t>Effective use of technology.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8000" dirty="0"/>
              <a:t>Get involved in mission trips where members can share the gospel.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8000" dirty="0"/>
              <a:t>Strive for excellence 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8000" dirty="0"/>
              <a:t>Understand that everyone has a gift/talent.</a:t>
            </a:r>
          </a:p>
          <a:p>
            <a:pPr algn="l"/>
            <a:endParaRPr lang="en-US" altLang="en-US" dirty="0"/>
          </a:p>
          <a:p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7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893256"/>
            <a:ext cx="8825658" cy="2677648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510" y="960581"/>
            <a:ext cx="9125526" cy="499687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100" dirty="0"/>
              <a:t>AGENDA</a:t>
            </a:r>
          </a:p>
          <a:p>
            <a:pPr algn="ctr"/>
            <a:r>
              <a:rPr lang="en-US" sz="2900" dirty="0"/>
              <a:t>Call to order</a:t>
            </a:r>
          </a:p>
          <a:p>
            <a:pPr algn="ctr"/>
            <a:r>
              <a:rPr lang="en-US" sz="2900" dirty="0"/>
              <a:t>Prayer</a:t>
            </a:r>
          </a:p>
          <a:p>
            <a:pPr algn="ctr"/>
            <a:r>
              <a:rPr lang="en-US" sz="2900" dirty="0">
                <a:solidFill>
                  <a:schemeClr val="bg1"/>
                </a:solidFill>
              </a:rPr>
              <a:t>Greetings &amp; Introductions</a:t>
            </a:r>
          </a:p>
          <a:p>
            <a:pPr algn="ctr"/>
            <a:r>
              <a:rPr lang="en-US" sz="2900" dirty="0"/>
              <a:t>Purpose &amp; OBJECTIVE OF THE CALL</a:t>
            </a:r>
            <a:endParaRPr lang="en-US" sz="2900" dirty="0">
              <a:solidFill>
                <a:schemeClr val="bg1"/>
              </a:solidFill>
            </a:endParaRPr>
          </a:p>
          <a:p>
            <a:pPr algn="ctr"/>
            <a:r>
              <a:rPr lang="en-US" sz="2900" dirty="0"/>
              <a:t>Department of Lay Ministries Leadership</a:t>
            </a:r>
            <a:endParaRPr lang="en-US" sz="2900" dirty="0">
              <a:solidFill>
                <a:schemeClr val="bg1"/>
              </a:solidFill>
            </a:endParaRPr>
          </a:p>
          <a:p>
            <a:pPr algn="ctr"/>
            <a:r>
              <a:rPr lang="en-US" sz="2900" dirty="0"/>
              <a:t>Priorities and directions</a:t>
            </a:r>
          </a:p>
          <a:p>
            <a:pPr algn="ctr"/>
            <a:r>
              <a:rPr lang="en-US" sz="2900" dirty="0"/>
              <a:t>MOVING forward</a:t>
            </a:r>
          </a:p>
          <a:p>
            <a:pPr algn="ctr"/>
            <a:r>
              <a:rPr lang="en-US" sz="2900" dirty="0"/>
              <a:t>Open discussion recommendations and suggestions</a:t>
            </a:r>
          </a:p>
          <a:p>
            <a:pPr algn="ctr"/>
            <a:r>
              <a:rPr lang="en-US" sz="2900" dirty="0"/>
              <a:t>adjournment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4" name="AutoShape 2" descr="Department of Lay Min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epartment of Lay Minis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epartment of Lay Minist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FBD18-BA7D-2889-9404-38FBF4D4D0E1}"/>
              </a:ext>
            </a:extLst>
          </p:cNvPr>
          <p:cNvSpPr/>
          <p:nvPr/>
        </p:nvSpPr>
        <p:spPr>
          <a:xfrm>
            <a:off x="1026942" y="835665"/>
            <a:ext cx="10072467" cy="524670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44357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047165" y="0"/>
            <a:ext cx="144835" cy="1818889"/>
            <a:chOff x="0" y="0"/>
            <a:chExt cx="15240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2400" cy="1913890"/>
            </a:xfrm>
            <a:custGeom>
              <a:avLst/>
              <a:gdLst/>
              <a:ahLst/>
              <a:cxnLst/>
              <a:rect l="l" t="t" r="r" b="b"/>
              <a:pathLst>
                <a:path w="152400" h="1913890">
                  <a:moveTo>
                    <a:pt x="0" y="0"/>
                  </a:moveTo>
                  <a:lnTo>
                    <a:pt x="152400" y="0"/>
                  </a:lnTo>
                  <a:lnTo>
                    <a:pt x="1524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443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3087257" y="3764390"/>
            <a:ext cx="6354" cy="480926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-189113"/>
            <a:ext cx="12264417" cy="2057400"/>
            <a:chOff x="0" y="0"/>
            <a:chExt cx="4845202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45202" cy="812800"/>
            </a:xfrm>
            <a:custGeom>
              <a:avLst/>
              <a:gdLst/>
              <a:ahLst/>
              <a:cxnLst/>
              <a:rect l="l" t="t" r="r" b="b"/>
              <a:pathLst>
                <a:path w="4845202" h="812800">
                  <a:moveTo>
                    <a:pt x="0" y="0"/>
                  </a:moveTo>
                  <a:lnTo>
                    <a:pt x="4845202" y="0"/>
                  </a:lnTo>
                  <a:lnTo>
                    <a:pt x="484520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85A8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99"/>
                </a:lnSpc>
              </a:pPr>
              <a:endParaRPr sz="1200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30377" y="1818889"/>
            <a:ext cx="6458829" cy="520700"/>
            <a:chOff x="0" y="0"/>
            <a:chExt cx="2551636" cy="2057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51636" cy="205709"/>
            </a:xfrm>
            <a:custGeom>
              <a:avLst/>
              <a:gdLst/>
              <a:ahLst/>
              <a:cxnLst/>
              <a:rect l="l" t="t" r="r" b="b"/>
              <a:pathLst>
                <a:path w="2551636" h="205709">
                  <a:moveTo>
                    <a:pt x="0" y="0"/>
                  </a:moveTo>
                  <a:lnTo>
                    <a:pt x="2551636" y="0"/>
                  </a:lnTo>
                  <a:lnTo>
                    <a:pt x="2551636" y="205709"/>
                  </a:lnTo>
                  <a:lnTo>
                    <a:pt x="0" y="205709"/>
                  </a:lnTo>
                  <a:close/>
                </a:path>
              </a:pathLst>
            </a:custGeom>
            <a:solidFill>
              <a:srgbClr val="05303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99"/>
                </a:lnSpc>
              </a:pPr>
              <a:endParaRPr sz="1200" dirty="0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r="24871"/>
          <a:stretch>
            <a:fillRect/>
          </a:stretch>
        </p:blipFill>
        <p:spPr>
          <a:xfrm>
            <a:off x="797308" y="2094094"/>
            <a:ext cx="4586253" cy="40717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r="24480"/>
          <a:stretch>
            <a:fillRect/>
          </a:stretch>
        </p:blipFill>
        <p:spPr>
          <a:xfrm>
            <a:off x="6793551" y="2100448"/>
            <a:ext cx="4683927" cy="407175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85800" y="742589"/>
            <a:ext cx="10791677" cy="547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6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Linux Biolinum Bold"/>
              </a:rPr>
              <a:t>LAY MEMBERS AND INTEGRATED FAITH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46988" y="1967268"/>
            <a:ext cx="8498024" cy="301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6"/>
              </a:lnSpc>
              <a:spcBef>
                <a:spcPct val="0"/>
              </a:spcBef>
            </a:pPr>
            <a:r>
              <a:rPr lang="en-US" sz="2666" spc="100" dirty="0">
                <a:solidFill>
                  <a:srgbClr val="FFFFFF"/>
                </a:solidFill>
                <a:latin typeface="Linux Biolinum Bold"/>
              </a:rPr>
              <a:t>SEGMENTED FAITH VS. INTEGRATED FAITH</a:t>
            </a:r>
          </a:p>
        </p:txBody>
      </p:sp>
    </p:spTree>
    <p:extLst>
      <p:ext uri="{BB962C8B-B14F-4D97-AF65-F5344CB8AC3E}">
        <p14:creationId xmlns:p14="http://schemas.microsoft.com/office/powerpoint/2010/main" val="683400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7" y="927464"/>
            <a:ext cx="3860260" cy="12719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Where does Ministry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5D78-4E60-4B36-91B8-4DB29BB9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8478" y="2199401"/>
            <a:ext cx="4596916" cy="34541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000" dirty="0"/>
              <a:t>It happens in our daily activity</a:t>
            </a:r>
          </a:p>
          <a:p>
            <a:r>
              <a:rPr lang="en-US" altLang="en-US" sz="2000" dirty="0"/>
              <a:t>It happens through new initiatives</a:t>
            </a:r>
          </a:p>
          <a:p>
            <a:r>
              <a:rPr lang="en-US" altLang="en-US" sz="2000" dirty="0"/>
              <a:t>It happens through groups and institutions</a:t>
            </a:r>
          </a:p>
          <a:p>
            <a:r>
              <a:rPr lang="en-US" altLang="en-US" sz="2000" dirty="0"/>
              <a:t>It happens through the church…through you and through 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Picture Placeholder 5"/>
          <p:cNvSpPr txBox="1">
            <a:spLocks/>
          </p:cNvSpPr>
          <p:nvPr/>
        </p:nvSpPr>
        <p:spPr>
          <a:xfrm>
            <a:off x="6058861" y="474737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/>
          <a:lstStyle/>
          <a:p>
            <a:endParaRPr lang="en-US"/>
          </a:p>
        </p:txBody>
      </p:sp>
      <p:pic>
        <p:nvPicPr>
          <p:cNvPr id="2054" name="Picture 6" descr="Tony Evans: America's racial crisis is a result of the failure of the church  to deal with racis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r="25203"/>
          <a:stretch>
            <a:fillRect/>
          </a:stretch>
        </p:blipFill>
        <p:spPr bwMode="auto">
          <a:xfrm>
            <a:off x="5904411" y="295729"/>
            <a:ext cx="6426925" cy="60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57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5" y="875194"/>
            <a:ext cx="8761413" cy="1136485"/>
          </a:xfrm>
        </p:spPr>
        <p:txBody>
          <a:bodyPr/>
          <a:lstStyle/>
          <a:p>
            <a:pPr algn="ctr"/>
            <a:r>
              <a:rPr lang="en-US" dirty="0"/>
              <a:t>Department of Lay Ministries</a:t>
            </a:r>
            <a:br>
              <a:rPr lang="en-US" dirty="0"/>
            </a:br>
            <a:r>
              <a:rPr lang="en-US" dirty="0"/>
              <a:t>Priorities &amp; Direction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2208629"/>
            <a:ext cx="9410005" cy="4403186"/>
          </a:xfrm>
        </p:spPr>
      </p:pic>
    </p:spTree>
    <p:extLst>
      <p:ext uri="{BB962C8B-B14F-4D97-AF65-F5344CB8AC3E}">
        <p14:creationId xmlns:p14="http://schemas.microsoft.com/office/powerpoint/2010/main" val="1501759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31" y="982906"/>
            <a:ext cx="10695710" cy="705218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Beach Extended" panose="020B0500000000000000" pitchFamily="34" charset="0"/>
              </a:rPr>
              <a:t>2025 DEPARTMENT OF LAY MINISTRIES PLANS &amp;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80DAD-30FE-4C86-9C81-495661668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948" y="2715065"/>
            <a:ext cx="11314546" cy="3995450"/>
          </a:xfrm>
        </p:spPr>
        <p:txBody>
          <a:bodyPr>
            <a:normAutofit fontScale="25000" lnSpcReduction="20000"/>
            <a:scene3d>
              <a:camera prst="orthographicFront"/>
              <a:lightRig rig="threePt" dir="t"/>
            </a:scene3d>
            <a:sp3d>
              <a:bevelT h="158750"/>
            </a:sp3d>
          </a:bodyPr>
          <a:lstStyle/>
          <a:p>
            <a:pPr algn="l"/>
            <a:endParaRPr lang="en-US" altLang="en-US" sz="5200" dirty="0"/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6400" i="1" dirty="0"/>
              <a:t> </a:t>
            </a:r>
            <a:r>
              <a:rPr lang="en-US" altLang="en-US" sz="6400" b="1" i="1" dirty="0"/>
              <a:t>1</a:t>
            </a:r>
            <a:r>
              <a:rPr lang="en-US" altLang="en-US" sz="6400" b="1" i="1" baseline="30000" dirty="0"/>
              <a:t>st</a:t>
            </a:r>
            <a:r>
              <a:rPr lang="en-US" altLang="en-US" sz="6400" b="1" i="1" dirty="0"/>
              <a:t> Quarter</a:t>
            </a:r>
            <a:r>
              <a:rPr lang="en-US" altLang="en-US" sz="6400" i="1" dirty="0"/>
              <a:t>; 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6400" i="1" dirty="0"/>
              <a:t>Trustee Training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6400" i="1" dirty="0"/>
              <a:t>Local Lay Leader, Connectional Forum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6400" b="1" i="1" dirty="0"/>
              <a:t>2</a:t>
            </a:r>
            <a:r>
              <a:rPr lang="en-US" altLang="en-US" sz="6400" b="1" i="1" baseline="30000" dirty="0"/>
              <a:t>nd</a:t>
            </a:r>
            <a:r>
              <a:rPr lang="en-US" altLang="en-US" sz="6400" b="1" i="1" dirty="0"/>
              <a:t> Quarter: 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6400" i="1" dirty="0"/>
              <a:t>Stewards Training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6400" i="1" dirty="0"/>
              <a:t>Stewardess Training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6400" i="1" dirty="0"/>
              <a:t>Local Lay Council Community Service &amp; Outreach Project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6400" i="1" dirty="0"/>
              <a:t>Usher Training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6400" b="1" i="1" dirty="0"/>
              <a:t>3</a:t>
            </a:r>
            <a:r>
              <a:rPr lang="en-US" altLang="en-US" sz="6400" b="1" i="1" baseline="30000" dirty="0"/>
              <a:t>rd</a:t>
            </a:r>
            <a:r>
              <a:rPr lang="en-US" altLang="en-US" sz="6400" b="1" i="1" dirty="0"/>
              <a:t> Quarter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6400" dirty="0"/>
              <a:t>Finalize Department of Lay Ministries Manuals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6400" dirty="0"/>
              <a:t>Preparing for the Connectional Lay Institute, 2025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6400" b="1" dirty="0"/>
              <a:t>4</a:t>
            </a:r>
            <a:r>
              <a:rPr lang="en-US" altLang="en-US" sz="6400" b="1" baseline="30000" dirty="0"/>
              <a:t>th</a:t>
            </a:r>
            <a:r>
              <a:rPr lang="en-US" altLang="en-US" sz="6400" b="1" dirty="0"/>
              <a:t> Quarter: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altLang="en-US" sz="6400" dirty="0"/>
              <a:t>General Conference Training &amp; Focus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endParaRPr lang="en-US" altLang="en-US" sz="6400" dirty="0"/>
          </a:p>
          <a:p>
            <a:pPr algn="l"/>
            <a:endParaRPr lang="en-US" altLang="en-US" dirty="0"/>
          </a:p>
          <a:p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30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31" y="982906"/>
            <a:ext cx="10695710" cy="705218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Beach Extended" panose="020B0500000000000000" pitchFamily="34" charset="0"/>
              </a:rPr>
              <a:t>2025 LOCAL LAY LEADER PLAN OF ACTION</a:t>
            </a:r>
            <a:br>
              <a:rPr lang="en-US" sz="2800" b="1" dirty="0">
                <a:solidFill>
                  <a:srgbClr val="FFC000"/>
                </a:solidFill>
                <a:latin typeface="Beach Extended" panose="020B0500000000000000" pitchFamily="34" charset="0"/>
              </a:rPr>
            </a:br>
            <a:r>
              <a:rPr lang="en-US" sz="2800" b="1" dirty="0">
                <a:solidFill>
                  <a:srgbClr val="FFC000"/>
                </a:solidFill>
                <a:latin typeface="Beach Extended" panose="020B0500000000000000" pitchFamily="34" charset="0"/>
              </a:rPr>
              <a:t>NEW/INACTIVE LAY COUNCILS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80DAD-30FE-4C86-9C81-495661668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727" y="2483932"/>
            <a:ext cx="11314546" cy="4501886"/>
          </a:xfrm>
        </p:spPr>
        <p:txBody>
          <a:bodyPr>
            <a:normAutofit fontScale="25000" lnSpcReduction="20000"/>
            <a:scene3d>
              <a:camera prst="orthographicFront"/>
              <a:lightRig rig="threePt" dir="t"/>
            </a:scene3d>
            <a:sp3d>
              <a:bevelT h="158750"/>
            </a:sp3d>
          </a:bodyPr>
          <a:lstStyle/>
          <a:p>
            <a:pPr marL="914400" indent="-914400" algn="l">
              <a:buAutoNum type="arabicPeriod"/>
            </a:pPr>
            <a:endParaRPr lang="en-US" altLang="en-US" sz="2000" dirty="0"/>
          </a:p>
          <a:p>
            <a:pPr marL="914400" indent="-914400" algn="l">
              <a:buAutoNum type="arabicPeriod"/>
            </a:pPr>
            <a:endParaRPr lang="en-US" altLang="en-US" sz="2000" dirty="0"/>
          </a:p>
          <a:p>
            <a:pPr marL="914400" indent="-914400" algn="l">
              <a:buAutoNum type="arabicPeriod"/>
            </a:pPr>
            <a:endParaRPr lang="en-US" altLang="en-US" sz="2000" dirty="0"/>
          </a:p>
          <a:p>
            <a:pPr marL="914400" indent="-914400" algn="l">
              <a:buAutoNum type="arabicPeriod"/>
            </a:pPr>
            <a:endParaRPr lang="en-US" altLang="en-US" sz="2000" dirty="0"/>
          </a:p>
          <a:p>
            <a:pPr marL="914400" indent="-914400" algn="l">
              <a:buAutoNum type="arabicPeriod"/>
            </a:pPr>
            <a:endParaRPr lang="en-US" altLang="en-US" sz="2000" dirty="0"/>
          </a:p>
          <a:p>
            <a:pPr marL="914400" indent="-914400" algn="l">
              <a:buAutoNum type="arabicPeriod"/>
            </a:pPr>
            <a:endParaRPr lang="en-US" altLang="en-US" sz="3400" dirty="0"/>
          </a:p>
          <a:p>
            <a:pPr marL="914400" indent="-914400" algn="l">
              <a:buAutoNum type="arabicPeriod"/>
            </a:pPr>
            <a:endParaRPr lang="en-US" altLang="en-US" sz="6400" dirty="0"/>
          </a:p>
          <a:p>
            <a:pPr marL="914400" indent="-914400" algn="l">
              <a:lnSpc>
                <a:spcPct val="120000"/>
              </a:lnSpc>
              <a:buAutoNum type="arabicPeriod"/>
            </a:pPr>
            <a:r>
              <a:rPr lang="en-US" altLang="en-US" sz="7200" dirty="0"/>
              <a:t>Set a date within the next 60 days to meet with church members to discuss the purpose of the Department of Lay Ministries. Clarify the Why!</a:t>
            </a:r>
          </a:p>
          <a:p>
            <a:pPr marL="914400" indent="-914400" algn="l">
              <a:lnSpc>
                <a:spcPct val="120000"/>
              </a:lnSpc>
              <a:buAutoNum type="arabicPeriod"/>
            </a:pPr>
            <a:r>
              <a:rPr lang="en-US" altLang="en-US" sz="7200" dirty="0"/>
              <a:t>Get buy-in from the Pastor, Officers, and key members.</a:t>
            </a:r>
          </a:p>
          <a:p>
            <a:pPr marL="914400" indent="-914400" algn="l">
              <a:lnSpc>
                <a:spcPct val="120000"/>
              </a:lnSpc>
              <a:buAutoNum type="arabicPeriod"/>
            </a:pPr>
            <a:r>
              <a:rPr lang="en-US" altLang="en-US" sz="7200" dirty="0"/>
              <a:t>Develop a simple 1-page overview of the Department of Lay Ministries: What is the purpose? How will the Department of Lay Ministries help members of the congregation with their spiritual journey</a:t>
            </a:r>
          </a:p>
          <a:p>
            <a:pPr marL="914400" indent="-914400" algn="l">
              <a:lnSpc>
                <a:spcPct val="120000"/>
              </a:lnSpc>
              <a:buAutoNum type="arabicPeriod"/>
            </a:pPr>
            <a:r>
              <a:rPr lang="en-US" altLang="en-US" sz="7200" dirty="0"/>
              <a:t>Build Support through a church-wide community service project/event (during the month of May), such as shoes for the homeless or reading to children.</a:t>
            </a:r>
          </a:p>
          <a:p>
            <a:pPr marL="914400" indent="-914400" algn="l">
              <a:lnSpc>
                <a:spcPct val="120000"/>
              </a:lnSpc>
              <a:buAutoNum type="arabicPeriod"/>
            </a:pPr>
            <a:r>
              <a:rPr lang="en-US" sz="7200" dirty="0"/>
              <a:t>Encourage your leaders to “shoulder tap” folks they know in the church and personally invite them to join them for their community group. </a:t>
            </a:r>
          </a:p>
          <a:p>
            <a:pPr marL="914400" indent="-914400" algn="l">
              <a:lnSpc>
                <a:spcPct val="120000"/>
              </a:lnSpc>
              <a:buAutoNum type="arabicPeriod"/>
            </a:pPr>
            <a:r>
              <a:rPr lang="en-US" sz="7200" dirty="0"/>
              <a:t>Build the proper environment at the local church level, find potential leaders (of different ages) to take on a leadership role.</a:t>
            </a:r>
          </a:p>
          <a:p>
            <a:pPr marL="914400" indent="-914400" algn="l">
              <a:lnSpc>
                <a:spcPct val="120000"/>
              </a:lnSpc>
              <a:buAutoNum type="arabicPeriod"/>
            </a:pPr>
            <a:r>
              <a:rPr lang="en-US" sz="7200" dirty="0"/>
              <a:t>Look at having an organized Lay Council within 90 days after your first meeting.</a:t>
            </a:r>
          </a:p>
          <a:p>
            <a:pPr marL="914400" indent="-914400" algn="l">
              <a:buAutoNum type="arabicPeriod"/>
            </a:pPr>
            <a:endParaRPr lang="en-US" sz="4000" dirty="0"/>
          </a:p>
          <a:p>
            <a:pPr marL="914400" indent="-914400" algn="l">
              <a:buAutoNum type="arabicPeriod"/>
            </a:pPr>
            <a:r>
              <a:rPr lang="en-US" altLang="en-US" sz="4000" dirty="0"/>
              <a:t> </a:t>
            </a:r>
            <a:endParaRPr lang="en-US" sz="4000" dirty="0"/>
          </a:p>
          <a:p>
            <a:pPr marL="914400" indent="-914400" algn="l">
              <a:buAutoNum type="arabicPeriod"/>
            </a:pPr>
            <a:endParaRPr lang="en-US" altLang="en-US" sz="2200" dirty="0"/>
          </a:p>
          <a:p>
            <a:pPr marL="1143000" indent="-1143000" algn="l">
              <a:buAutoNum type="arabicPeriod"/>
            </a:pPr>
            <a:endParaRPr lang="en-US" altLang="en-US" sz="6400" dirty="0"/>
          </a:p>
          <a:p>
            <a:pPr marL="685800" indent="-685800" algn="l">
              <a:buFont typeface="Wingdings" panose="05000000000000000000" pitchFamily="2" charset="2"/>
              <a:buChar char="§"/>
            </a:pPr>
            <a:endParaRPr lang="en-US" altLang="en-US" sz="6400" dirty="0"/>
          </a:p>
          <a:p>
            <a:pPr algn="l"/>
            <a:endParaRPr lang="en-US" altLang="en-US" dirty="0"/>
          </a:p>
          <a:p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97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10120DC-E310-9BC4-A665-B133BD67E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8" y="157316"/>
            <a:ext cx="10515600" cy="660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82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95FDB2-AFE9-4654-B647-0B61FFE7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30" y="884080"/>
            <a:ext cx="4861573" cy="281504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 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b="1" i="1" dirty="0"/>
              <a:t> </a:t>
            </a:r>
            <a:br>
              <a:rPr lang="en-US" dirty="0"/>
            </a:b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B1292E-B737-4FE7-9300-AC938EA7F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209" y="1063416"/>
            <a:ext cx="4344697" cy="527731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C000"/>
                </a:solidFill>
              </a:rPr>
              <a:t>LET’S TALK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Open Discussion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C000"/>
                </a:solidFill>
              </a:rPr>
              <a:t>Recommendations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Suggestions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F545D-EFC6-4292-A41D-186A8583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r="9800"/>
          <a:stretch>
            <a:fillRect/>
          </a:stretch>
        </p:blipFill>
        <p:spPr>
          <a:xfrm>
            <a:off x="6055747" y="1143000"/>
            <a:ext cx="5499223" cy="52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4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173" y="782204"/>
            <a:ext cx="3989699" cy="170237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h Extended" panose="020B0500000000000000" pitchFamily="34" charset="0"/>
              </a:rPr>
              <a:t>Shannon Faulk</a:t>
            </a:r>
            <a:b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h Extended" panose="020B0500000000000000" pitchFamily="34" charset="0"/>
              </a:rPr>
            </a:b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h Extended" panose="020B0500000000000000" pitchFamily="34" charset="0"/>
              </a:rPr>
              <a:t>General Secretary </a:t>
            </a:r>
            <a:b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h Extended" panose="020B0500000000000000" pitchFamily="34" charset="0"/>
              </a:rPr>
            </a:b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h Extended" panose="020B0500000000000000" pitchFamily="34" charset="0"/>
              </a:rPr>
              <a:t>of Lay Ministries</a:t>
            </a:r>
            <a:endParaRPr lang="en-US" sz="2400" dirty="0">
              <a:solidFill>
                <a:srgbClr val="FFC000"/>
              </a:solidFill>
              <a:latin typeface="Beach Extended" panose="020B0500000000000000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174" y="2218776"/>
            <a:ext cx="4168508" cy="34892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/>
          </a:p>
          <a:p>
            <a:r>
              <a:rPr lang="en-US" sz="1800" b="1" dirty="0"/>
              <a:t>Mailing Address:</a:t>
            </a:r>
          </a:p>
          <a:p>
            <a:r>
              <a:rPr lang="en-US" sz="1800" b="1" dirty="0"/>
              <a:t>400 Corporate Pointe, Ste. 300    Culver City, CA 90230          Phone: 310-902-6836/cell, 855*845-2900/office              Email: </a:t>
            </a:r>
            <a:r>
              <a:rPr lang="en-US" sz="1800" b="1" dirty="0">
                <a:hlinkClick r:id="rId2"/>
              </a:rPr>
              <a:t>slfaulk3@aol.com</a:t>
            </a:r>
            <a:endParaRPr lang="en-US" sz="1800" b="1" dirty="0"/>
          </a:p>
          <a:p>
            <a:r>
              <a:rPr lang="en-US" sz="1740" b="1" dirty="0"/>
              <a:t>Administrative Assistant:              Ms. Donna Johnson                  Email: </a:t>
            </a:r>
            <a:r>
              <a:rPr lang="en-US" sz="1740" b="1" dirty="0">
                <a:hlinkClick r:id="rId3"/>
              </a:rPr>
              <a:t>bblzed@comcast.net</a:t>
            </a:r>
            <a:endParaRPr lang="en-US" sz="1740" b="1" dirty="0"/>
          </a:p>
          <a:p>
            <a:endParaRPr lang="en-US" sz="1800" b="1" dirty="0"/>
          </a:p>
          <a:p>
            <a:endParaRPr lang="en-US" sz="1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95" y="1298713"/>
            <a:ext cx="4077328" cy="4409360"/>
          </a:xfrm>
        </p:spPr>
      </p:pic>
    </p:spTree>
    <p:extLst>
      <p:ext uri="{BB962C8B-B14F-4D97-AF65-F5344CB8AC3E}">
        <p14:creationId xmlns:p14="http://schemas.microsoft.com/office/powerpoint/2010/main" val="130773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25" y="1180548"/>
            <a:ext cx="10945950" cy="4496904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C000"/>
                </a:solidFill>
                <a:latin typeface="Beach Extended" panose="020B0500000000000000" pitchFamily="34" charset="0"/>
              </a:rPr>
              <a:t>Quadrennial theme and mission</a:t>
            </a:r>
          </a:p>
          <a:p>
            <a:pPr algn="ctr"/>
            <a:endParaRPr lang="en-US" sz="3200" dirty="0"/>
          </a:p>
          <a:p>
            <a:pPr lvl="1" algn="l"/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LAY THEME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</a:p>
          <a:p>
            <a:pPr lvl="1" algn="l"/>
            <a:r>
              <a:rPr lang="en-US" sz="275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Bold Faith, Christian Lay, Moving Forward Together! </a:t>
            </a:r>
            <a:r>
              <a:rPr lang="en-US" sz="275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 algn="l"/>
            <a:r>
              <a:rPr lang="en-US" sz="275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                                                        Acts 4:13-21</a:t>
            </a:r>
          </a:p>
          <a:p>
            <a:pPr lvl="1" algn="l"/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MISSION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</a:p>
          <a:p>
            <a:pPr lvl="1" algn="l"/>
            <a:r>
              <a:rPr lang="en-US" sz="275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Reaching, Teaching, and Ministering to All Generations, Equipping Them for Greater Works and Service For Him.”</a:t>
            </a:r>
          </a:p>
          <a:p>
            <a:pPr lvl="1"/>
            <a:endParaRPr lang="en-US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AutoShape 2" descr="Department of Lay Min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epartment of Lay Minis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epartment of Lay Minist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8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Placeholder 51" descr="A silver cup with grapes and bread&#10;&#10;Description automatically generated">
            <a:extLst>
              <a:ext uri="{FF2B5EF4-FFF2-40B4-BE49-F238E27FC236}">
                <a16:creationId xmlns:a16="http://schemas.microsoft.com/office/drawing/2014/main" id="{D13C235D-5305-CF0C-A7DA-D69DE36A449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16246" r="16246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066048"/>
            <a:ext cx="4066055" cy="2283824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The Lay Ministry Beliefs</a:t>
            </a: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5F6318-4C2D-8037-02EF-6636BE904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670" y="2000122"/>
            <a:ext cx="2095046" cy="1225056"/>
          </a:xfrm>
        </p:spPr>
        <p:txBody>
          <a:bodyPr>
            <a:normAutofit/>
          </a:bodyPr>
          <a:lstStyle/>
          <a:p>
            <a:r>
              <a:rPr lang="en-US" sz="2100" dirty="0"/>
              <a:t>Studying with Purpose &amp; Determination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FC7E09-2359-2B1D-D15B-672988E630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Sharing, with a Sense of Thankfulness.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5497EAA-80C7-E249-3621-7010F951D7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84720" y="3891529"/>
            <a:ext cx="2095046" cy="1222144"/>
          </a:xfrm>
        </p:spPr>
        <p:txBody>
          <a:bodyPr/>
          <a:lstStyle/>
          <a:p>
            <a:r>
              <a:rPr lang="en-US" sz="2200" dirty="0"/>
              <a:t>Serving, with a Glad Heart!</a:t>
            </a:r>
          </a:p>
        </p:txBody>
      </p:sp>
      <p:pic>
        <p:nvPicPr>
          <p:cNvPr id="34" name="Picture Placeholder 33" descr="An open book with a bookmark&#10;&#10;Description automatically generated">
            <a:extLst>
              <a:ext uri="{FF2B5EF4-FFF2-40B4-BE49-F238E27FC236}">
                <a16:creationId xmlns:a16="http://schemas.microsoft.com/office/drawing/2014/main" id="{8FAA72C5-669A-BAC3-0710-B9C8026ED96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27546" r="27546"/>
          <a:stretch>
            <a:fillRect/>
          </a:stretch>
        </p:blipFill>
        <p:spPr>
          <a:xfrm>
            <a:off x="5201494" y="2102602"/>
            <a:ext cx="751981" cy="730362"/>
          </a:xfrm>
        </p:spPr>
      </p:pic>
      <p:sp>
        <p:nvSpPr>
          <p:cNvPr id="4" name="AutoShape 2" descr="Department of Lay Min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epartment of Lay Minis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epartment of Lay Minist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9540" y="1840992"/>
            <a:ext cx="37703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Beach Extended" panose="020B0500000000000000" pitchFamily="34" charset="0"/>
              </a:rPr>
              <a:t>GUIDING PRINCIPLES </a:t>
            </a:r>
            <a:endParaRPr lang="en-US" sz="3200" b="0" i="0" dirty="0">
              <a:solidFill>
                <a:srgbClr val="FFC000"/>
              </a:solidFill>
              <a:effectLst/>
              <a:latin typeface="Beach Exte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60E32E-9F46-9464-8054-93848EA5E8A9}"/>
              </a:ext>
            </a:extLst>
          </p:cNvPr>
          <p:cNvSpPr txBox="1"/>
          <p:nvPr/>
        </p:nvSpPr>
        <p:spPr>
          <a:xfrm>
            <a:off x="9566902" y="2102602"/>
            <a:ext cx="24957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Seeking and being Sensitive to those who do Not know Christ.</a:t>
            </a:r>
          </a:p>
        </p:txBody>
      </p:sp>
      <p:pic>
        <p:nvPicPr>
          <p:cNvPr id="46" name="Picture Placeholder 45" descr="A close-up of a praying hands&#10;&#10;Description automatically generated">
            <a:extLst>
              <a:ext uri="{FF2B5EF4-FFF2-40B4-BE49-F238E27FC236}">
                <a16:creationId xmlns:a16="http://schemas.microsoft.com/office/drawing/2014/main" id="{1C2893D8-96B8-3216-F199-291D5767A3C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l="3670" r="3670"/>
          <a:stretch>
            <a:fillRect/>
          </a:stretch>
        </p:blipFill>
        <p:spPr/>
      </p:pic>
      <p:pic>
        <p:nvPicPr>
          <p:cNvPr id="56" name="Picture Placeholder 55" descr="A person and a child reading a bible&#10;&#10;Description automatically generated">
            <a:extLst>
              <a:ext uri="{FF2B5EF4-FFF2-40B4-BE49-F238E27FC236}">
                <a16:creationId xmlns:a16="http://schemas.microsoft.com/office/drawing/2014/main" id="{63E060E4-0534-AEA2-6291-8671DB44F33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/>
          <a:srcRect l="14224" r="14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301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ADCD1-7B65-A2A4-55B4-1E86212E8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CE49DE-B326-AE96-6131-3443D43257F2}"/>
              </a:ext>
            </a:extLst>
          </p:cNvPr>
          <p:cNvSpPr txBox="1">
            <a:spLocks/>
          </p:cNvSpPr>
          <p:nvPr/>
        </p:nvSpPr>
        <p:spPr bwMode="gray">
          <a:xfrm>
            <a:off x="1256145" y="517236"/>
            <a:ext cx="8903855" cy="1717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lvl="1" algn="ctr" defTabSz="914400"/>
            <a:r>
              <a:rPr lang="en-US" sz="3500" b="1" kern="0" dirty="0">
                <a:solidFill>
                  <a:srgbClr val="FFC000"/>
                </a:solidFill>
                <a:latin typeface="Beach Extended" panose="020B0500000000000000" pitchFamily="34" charset="0"/>
              </a:rPr>
              <a:t>PURPOSE &amp; OBJECTIVES OF THE CALL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12CEB7-BB40-3B1B-2752-9E0ECDFF2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235199"/>
            <a:ext cx="8761412" cy="4416323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ts val="2400"/>
              </a:lnSpc>
              <a:spcAft>
                <a:spcPts val="1500"/>
              </a:spcAft>
              <a:buNone/>
            </a:pPr>
            <a:endParaRPr lang="en-US" sz="2000" b="0" i="0" dirty="0">
              <a:solidFill>
                <a:srgbClr val="6F747E"/>
              </a:solidFill>
              <a:effectLst/>
              <a:latin typeface="Jost"/>
            </a:endParaRP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000" b="0" i="0" dirty="0">
                <a:solidFill>
                  <a:srgbClr val="6F747E"/>
                </a:solidFill>
                <a:effectLst/>
                <a:latin typeface="Jost"/>
              </a:rPr>
              <a:t> Alignment of the Department of Lay Ministries Goals &amp; Priorities</a:t>
            </a: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000" dirty="0">
                <a:solidFill>
                  <a:srgbClr val="6F747E"/>
                </a:solidFill>
                <a:latin typeface="Jost"/>
              </a:rPr>
              <a:t>Understanding Leadership Role</a:t>
            </a: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000" dirty="0">
                <a:solidFill>
                  <a:srgbClr val="6F747E"/>
                </a:solidFill>
                <a:latin typeface="Jost"/>
              </a:rPr>
              <a:t>Improving lines of communication</a:t>
            </a: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000" dirty="0">
                <a:solidFill>
                  <a:srgbClr val="6F747E"/>
                </a:solidFill>
                <a:latin typeface="Jost"/>
              </a:rPr>
              <a:t>Training &amp; Support</a:t>
            </a: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000" dirty="0">
                <a:solidFill>
                  <a:srgbClr val="6F747E"/>
                </a:solidFill>
                <a:latin typeface="Jost"/>
              </a:rPr>
              <a:t>Impact at the Local Church </a:t>
            </a: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000" b="0" i="0" dirty="0">
                <a:solidFill>
                  <a:srgbClr val="6F747E"/>
                </a:solidFill>
                <a:effectLst/>
                <a:latin typeface="Jost"/>
              </a:rPr>
              <a:t>Hearing from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F99D9CA6-8CD8-F98B-B532-A0AA12CAF9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25354" y="1834907"/>
          <a:ext cx="6391275" cy="526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93513AE-E6F7-5986-A242-A6DA33AE5125}"/>
              </a:ext>
            </a:extLst>
          </p:cNvPr>
          <p:cNvSpPr txBox="1">
            <a:spLocks/>
          </p:cNvSpPr>
          <p:nvPr/>
        </p:nvSpPr>
        <p:spPr bwMode="gray">
          <a:xfrm>
            <a:off x="1256145" y="517236"/>
            <a:ext cx="8903855" cy="1717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lvl="1" algn="ctr" defTabSz="914400"/>
            <a:r>
              <a:rPr lang="en-US" sz="3500" b="1" kern="0" dirty="0">
                <a:solidFill>
                  <a:srgbClr val="FFC000"/>
                </a:solidFill>
                <a:latin typeface="Beach Extended" panose="020B0500000000000000" pitchFamily="34" charset="0"/>
              </a:rPr>
              <a:t>Progressive Objectives:</a:t>
            </a:r>
          </a:p>
        </p:txBody>
      </p:sp>
    </p:spTree>
    <p:extLst>
      <p:ext uri="{BB962C8B-B14F-4D97-AF65-F5344CB8AC3E}">
        <p14:creationId xmlns:p14="http://schemas.microsoft.com/office/powerpoint/2010/main" val="262645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ADCD1-7B65-A2A4-55B4-1E86212E8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CE49DE-B326-AE96-6131-3443D43257F2}"/>
              </a:ext>
            </a:extLst>
          </p:cNvPr>
          <p:cNvSpPr txBox="1">
            <a:spLocks/>
          </p:cNvSpPr>
          <p:nvPr/>
        </p:nvSpPr>
        <p:spPr bwMode="gray">
          <a:xfrm>
            <a:off x="1256145" y="517236"/>
            <a:ext cx="8903855" cy="1016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lvl="1" algn="ctr" defTabSz="914400"/>
            <a:r>
              <a:rPr lang="en-US" sz="3500" b="1" kern="0" dirty="0">
                <a:solidFill>
                  <a:srgbClr val="FFC000"/>
                </a:solidFill>
                <a:latin typeface="Beach Extended" panose="020B0500000000000000" pitchFamily="34" charset="0"/>
              </a:rPr>
              <a:t>DEPARTMENT OF LAY MINISTRIES LEADERSHIP 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12CEB7-BB40-3B1B-2752-9E0ECDFF2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93034"/>
            <a:ext cx="10183605" cy="4358489"/>
          </a:xfrm>
        </p:spPr>
        <p:txBody>
          <a:bodyPr>
            <a:normAutofit fontScale="70000" lnSpcReduction="20000"/>
          </a:bodyPr>
          <a:lstStyle/>
          <a:p>
            <a:pPr marL="0" indent="0" algn="ctr" fontAlgn="base">
              <a:spcAft>
                <a:spcPts val="1500"/>
              </a:spcAft>
              <a:buNone/>
            </a:pPr>
            <a:endParaRPr lang="en-US" sz="2900" i="0" dirty="0"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900" dirty="0">
                <a:solidFill>
                  <a:schemeClr val="tx1"/>
                </a:solidFill>
                <a:latin typeface="Jost"/>
              </a:rPr>
              <a:t>The Legislative Branch is represented by the General Conference delegates.</a:t>
            </a: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900" i="0" dirty="0">
                <a:solidFill>
                  <a:schemeClr val="tx1"/>
                </a:solidFill>
                <a:effectLst/>
                <a:latin typeface="Jost"/>
              </a:rPr>
              <a:t>The General Secretary of Lay Ministries…….Department Chair (Bishop Marvin Thomas)</a:t>
            </a: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900" i="0" dirty="0">
                <a:solidFill>
                  <a:schemeClr val="tx1"/>
                </a:solidFill>
                <a:effectLst/>
                <a:latin typeface="Jost"/>
              </a:rPr>
              <a:t> </a:t>
            </a:r>
            <a:r>
              <a:rPr lang="en-US" sz="2900" dirty="0">
                <a:solidFill>
                  <a:schemeClr val="tx1"/>
                </a:solidFill>
                <a:latin typeface="Jost"/>
              </a:rPr>
              <a:t>The Connectional Lay Council President</a:t>
            </a: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r>
              <a:rPr lang="en-US" sz="2900" dirty="0">
                <a:solidFill>
                  <a:schemeClr val="tx1"/>
                </a:solidFill>
                <a:latin typeface="Jost"/>
              </a:rPr>
              <a:t>The Connectional Lay Ministry Presidents;</a:t>
            </a:r>
          </a:p>
          <a:p>
            <a:pPr lvl="1" algn="just" fontAlgn="base">
              <a:lnSpc>
                <a:spcPts val="2400"/>
              </a:lnSpc>
              <a:spcAft>
                <a:spcPts val="1500"/>
              </a:spcAft>
            </a:pPr>
            <a:endParaRPr lang="en-US" sz="2000" dirty="0">
              <a:solidFill>
                <a:schemeClr val="tx1"/>
              </a:solidFill>
              <a:latin typeface="Jost"/>
            </a:endParaRPr>
          </a:p>
          <a:p>
            <a:pPr marL="0" indent="0" algn="just" fontAlgn="base">
              <a:lnSpc>
                <a:spcPts val="2400"/>
              </a:lnSpc>
              <a:spcAft>
                <a:spcPts val="1500"/>
              </a:spcAft>
              <a:buNone/>
            </a:pPr>
            <a:r>
              <a:rPr lang="en-US" sz="1400" dirty="0">
                <a:solidFill>
                  <a:srgbClr val="6F747E"/>
                </a:solidFill>
                <a:latin typeface="Jost"/>
              </a:rPr>
              <a:t> </a:t>
            </a: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endParaRPr lang="en-US" sz="1400" dirty="0">
              <a:solidFill>
                <a:srgbClr val="6F747E"/>
              </a:solidFill>
              <a:latin typeface="Jost"/>
            </a:endParaRPr>
          </a:p>
          <a:p>
            <a:pPr marL="0" indent="0" algn="just" fontAlgn="base">
              <a:lnSpc>
                <a:spcPts val="2400"/>
              </a:lnSpc>
              <a:spcAft>
                <a:spcPts val="1500"/>
              </a:spcAft>
              <a:buNone/>
            </a:pPr>
            <a:endParaRPr lang="en-US" sz="1400" dirty="0">
              <a:solidFill>
                <a:srgbClr val="6F747E"/>
              </a:solidFill>
              <a:latin typeface="Jost"/>
            </a:endParaRP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endParaRPr lang="en-US" sz="1400" dirty="0">
              <a:solidFill>
                <a:srgbClr val="6F747E"/>
              </a:solidFill>
              <a:latin typeface="Jost"/>
            </a:endParaRPr>
          </a:p>
          <a:p>
            <a:pPr algn="just" fontAlgn="base">
              <a:lnSpc>
                <a:spcPts val="2400"/>
              </a:lnSpc>
              <a:spcAft>
                <a:spcPts val="1500"/>
              </a:spcAft>
            </a:pPr>
            <a:endParaRPr lang="en-US" sz="1400" dirty="0">
              <a:solidFill>
                <a:srgbClr val="6F747E"/>
              </a:solidFill>
              <a:latin typeface="Jost"/>
            </a:endParaRPr>
          </a:p>
          <a:p>
            <a:pPr marL="457200" lvl="1" indent="0" algn="just" fontAlgn="base">
              <a:lnSpc>
                <a:spcPts val="2400"/>
              </a:lnSpc>
              <a:spcAft>
                <a:spcPts val="1500"/>
              </a:spcAft>
              <a:buNone/>
            </a:pPr>
            <a:endParaRPr lang="en-US" sz="1400" dirty="0">
              <a:solidFill>
                <a:srgbClr val="6F747E"/>
              </a:solidFill>
              <a:latin typeface="Jost"/>
            </a:endParaRPr>
          </a:p>
          <a:p>
            <a:pPr lvl="1" algn="just" fontAlgn="base">
              <a:lnSpc>
                <a:spcPts val="2400"/>
              </a:lnSpc>
              <a:spcAft>
                <a:spcPts val="1500"/>
              </a:spcAft>
            </a:pPr>
            <a:endParaRPr lang="en-US" sz="1400" b="0" i="0" dirty="0">
              <a:solidFill>
                <a:srgbClr val="6F747E"/>
              </a:solidFill>
              <a:effectLst/>
              <a:latin typeface="Jost"/>
            </a:endParaRPr>
          </a:p>
          <a:p>
            <a:pPr marL="0" indent="0" algn="just" fontAlgn="base">
              <a:lnSpc>
                <a:spcPts val="2400"/>
              </a:lnSpc>
              <a:spcAft>
                <a:spcPts val="1500"/>
              </a:spcAft>
              <a:buNone/>
            </a:pPr>
            <a:endParaRPr lang="en-US" sz="1400" b="0" i="0" dirty="0">
              <a:solidFill>
                <a:srgbClr val="6F747E"/>
              </a:solidFill>
              <a:effectLst/>
              <a:latin typeface="Jost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06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2" y="1093740"/>
            <a:ext cx="10732655" cy="706964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solidFill>
                  <a:srgbClr val="FFC000"/>
                </a:solidFill>
                <a:latin typeface="Beach Extended" panose="020B0500000000000000" pitchFamily="34" charset="0"/>
              </a:rPr>
              <a:t>Department of Lay Connectional Officers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05D5644-7CD6-F103-F709-DB26058497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0168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3CA34-C6E2-49BA-ACFF-78ADEC0C28FA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1125</Words>
  <Application>Microsoft Office PowerPoint</Application>
  <PresentationFormat>Widescreen</PresentationFormat>
  <Paragraphs>215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Beach Extended</vt:lpstr>
      <vt:lpstr>Calibri</vt:lpstr>
      <vt:lpstr>Century Gothic</vt:lpstr>
      <vt:lpstr>Jost</vt:lpstr>
      <vt:lpstr>Linux Biolinum Bold</vt:lpstr>
      <vt:lpstr>Montserrat</vt:lpstr>
      <vt:lpstr>Wingdings</vt:lpstr>
      <vt:lpstr>Wingdings 3</vt:lpstr>
      <vt:lpstr>Ion Boardroom</vt:lpstr>
      <vt:lpstr>   Department of Lay Ministries CME Church  Local Lay Leaders Training &amp; Conversation Saturday March 1, 2025 </vt:lpstr>
      <vt:lpstr> </vt:lpstr>
      <vt:lpstr>Shannon Faulk General Secretary  of Lay Ministries</vt:lpstr>
      <vt:lpstr> </vt:lpstr>
      <vt:lpstr>The Lay Ministry Beliefs  </vt:lpstr>
      <vt:lpstr>PowerPoint Presentation</vt:lpstr>
      <vt:lpstr>PowerPoint Presentation</vt:lpstr>
      <vt:lpstr>PowerPoint Presentation</vt:lpstr>
      <vt:lpstr>Department of Lay Connectional Officers</vt:lpstr>
      <vt:lpstr>PowerPoint Presentation</vt:lpstr>
      <vt:lpstr>LINES OF COMMUNICATION AND INFORMATION PROCEDURE FROM THE LOCAL CHURCH ASCENDING</vt:lpstr>
      <vt:lpstr> </vt:lpstr>
      <vt:lpstr> </vt:lpstr>
      <vt:lpstr>Who are the Laity of the CME Church</vt:lpstr>
      <vt:lpstr>Paragraph: 1160: The General  Department of Lay Ministry</vt:lpstr>
      <vt:lpstr>The Department of Lay  Connectional Ministries </vt:lpstr>
      <vt:lpstr>The Lay Ministry Council</vt:lpstr>
      <vt:lpstr>PowerPoint Presentation</vt:lpstr>
      <vt:lpstr>Strategies For Effective Local Lay Ministries</vt:lpstr>
      <vt:lpstr>PowerPoint Presentation</vt:lpstr>
      <vt:lpstr>Where does Ministry Happen?</vt:lpstr>
      <vt:lpstr>Department of Lay Ministries Priorities &amp; Direction</vt:lpstr>
      <vt:lpstr>2025 DEPARTMENT OF LAY MINISTRIES PLANS &amp; OBJECTIVES</vt:lpstr>
      <vt:lpstr>2025 LOCAL LAY LEADER PLAN OF ACTION NEW/INACTIVE LAY COUNCILS</vt:lpstr>
      <vt:lpstr>PowerPoint Presentation</vt:lpstr>
      <vt:lpstr>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2021-05-09T15:32:09Z</dcterms:created>
  <dcterms:modified xsi:type="dcterms:W3CDTF">2025-03-01T18:02:08Z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